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 id="2147483679" r:id="rId5"/>
    <p:sldMasterId id="2147483690" r:id="rId6"/>
    <p:sldMasterId id="2147483688" r:id="rId7"/>
    <p:sldMasterId id="2147483663" r:id="rId8"/>
  </p:sldMasterIdLst>
  <p:notesMasterIdLst>
    <p:notesMasterId r:id="rId39"/>
  </p:notesMasterIdLst>
  <p:sldIdLst>
    <p:sldId id="272" r:id="rId9"/>
    <p:sldId id="1536" r:id="rId10"/>
    <p:sldId id="1525" r:id="rId11"/>
    <p:sldId id="1529" r:id="rId12"/>
    <p:sldId id="1554" r:id="rId13"/>
    <p:sldId id="1526" r:id="rId14"/>
    <p:sldId id="1533" r:id="rId15"/>
    <p:sldId id="1534" r:id="rId16"/>
    <p:sldId id="1527" r:id="rId17"/>
    <p:sldId id="1545" r:id="rId18"/>
    <p:sldId id="1547" r:id="rId19"/>
    <p:sldId id="1548" r:id="rId20"/>
    <p:sldId id="1550" r:id="rId21"/>
    <p:sldId id="1544" r:id="rId22"/>
    <p:sldId id="1540" r:id="rId23"/>
    <p:sldId id="1555" r:id="rId24"/>
    <p:sldId id="1537" r:id="rId25"/>
    <p:sldId id="1538" r:id="rId26"/>
    <p:sldId id="1556" r:id="rId27"/>
    <p:sldId id="1557" r:id="rId28"/>
    <p:sldId id="1541" r:id="rId29"/>
    <p:sldId id="1551" r:id="rId30"/>
    <p:sldId id="1549" r:id="rId31"/>
    <p:sldId id="1542" r:id="rId32"/>
    <p:sldId id="1543" r:id="rId33"/>
    <p:sldId id="1559" r:id="rId34"/>
    <p:sldId id="1560" r:id="rId35"/>
    <p:sldId id="1561" r:id="rId36"/>
    <p:sldId id="1562" r:id="rId37"/>
    <p:sldId id="1552" r:id="rId38"/>
  </p:sldIdLst>
  <p:sldSz cx="9144000" cy="5143500" type="screen16x9"/>
  <p:notesSz cx="7010400" cy="9296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2D67"/>
    <a:srgbClr val="F68825"/>
    <a:srgbClr val="575F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144"/>
    <p:restoredTop sz="59440" autoAdjust="0"/>
  </p:normalViewPr>
  <p:slideViewPr>
    <p:cSldViewPr snapToGrid="0" snapToObjects="1">
      <p:cViewPr varScale="1">
        <p:scale>
          <a:sx n="56" d="100"/>
          <a:sy n="56" d="100"/>
        </p:scale>
        <p:origin x="1332" y="6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B472EB2-E60B-E540-B453-BB7BA0691993}" type="datetimeFigureOut">
              <a:rPr lang="en-US" smtClean="0"/>
              <a:t>6/17/2020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59CCA2D-81FC-344A-B382-DCFBC71C1016}" type="slidenum">
              <a:rPr lang="en-US" smtClean="0"/>
              <a:t>‹#›</a:t>
            </a:fld>
            <a:endParaRPr lang="en-US" dirty="0"/>
          </a:p>
        </p:txBody>
      </p:sp>
    </p:spTree>
    <p:extLst>
      <p:ext uri="{BB962C8B-B14F-4D97-AF65-F5344CB8AC3E}">
        <p14:creationId xmlns:p14="http://schemas.microsoft.com/office/powerpoint/2010/main" val="636312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Hello, I am Robin Schaeffer, Executive Director of the Arizona Nurses Association. I am pleased to join my colleague Willa Fuller, Executive Director of the Florida Nurses Association in this informative webinar that will educate you on an important topic that you will be voting on at the 2020 Membership Assembly. That topic is the Dues Escalator.  </a:t>
            </a:r>
          </a:p>
          <a:p>
            <a:pPr defTabSz="931774"/>
            <a:endParaRPr lang="en-US" dirty="0"/>
          </a:p>
          <a:p>
            <a:pPr defTabSz="931774"/>
            <a:r>
              <a:rPr lang="en-US" dirty="0"/>
              <a:t>Myself, Willa and 16 other CSNA leaders and 1 representative from the ANA Board have been ongoing members of the Value Pricing Pilot Advisory Group since 2018. At the 2019 ANA Membership Assembly, the Value Pricing Plan was institutionalized and we thought the work of this group was done!  However, at the request of the ANA BOD and the Membership Assembly, the group stayed together to review the current Dues Escalator process and develop recommendations on whether to keep or change the current process. So, our work continues….  </a:t>
            </a:r>
          </a:p>
        </p:txBody>
      </p:sp>
      <p:sp>
        <p:nvSpPr>
          <p:cNvPr id="4" name="Slide Number Placeholder 3"/>
          <p:cNvSpPr>
            <a:spLocks noGrp="1"/>
          </p:cNvSpPr>
          <p:nvPr>
            <p:ph type="sldNum" sz="quarter" idx="5"/>
          </p:nvPr>
        </p:nvSpPr>
        <p:spPr/>
        <p:txBody>
          <a:bodyPr/>
          <a:lstStyle/>
          <a:p>
            <a:fld id="{A59CCA2D-81FC-344A-B382-DCFBC71C1016}" type="slidenum">
              <a:rPr lang="en-US" smtClean="0"/>
              <a:t>1</a:t>
            </a:fld>
            <a:endParaRPr lang="en-US" dirty="0"/>
          </a:p>
        </p:txBody>
      </p:sp>
    </p:spTree>
    <p:extLst>
      <p:ext uri="{BB962C8B-B14F-4D97-AF65-F5344CB8AC3E}">
        <p14:creationId xmlns:p14="http://schemas.microsoft.com/office/powerpoint/2010/main" val="1871261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0" dirty="0"/>
              <a:t>The Revised Dues Escalator Process requires a 2/3 vote of the MA to pass. </a:t>
            </a:r>
          </a:p>
          <a:p>
            <a:endParaRPr lang="en-US" sz="2000" b="0" dirty="0"/>
          </a:p>
          <a:p>
            <a:r>
              <a:rPr lang="en-US" sz="2000" dirty="0"/>
              <a:t>What happens if the revised process is not approved by the 2020 MA?</a:t>
            </a:r>
          </a:p>
          <a:p>
            <a:pPr marL="174708" indent="-174708">
              <a:buFont typeface="Arial" panose="020B0604020202020204" pitchFamily="34" charset="0"/>
              <a:buChar char="•"/>
            </a:pPr>
            <a:r>
              <a:rPr lang="en-US" sz="2000" dirty="0"/>
              <a:t>The currently paused 2017-2019 dues escalation will still need to be addressed and will be voted on again at the 2021 MA. </a:t>
            </a:r>
          </a:p>
          <a:p>
            <a:pPr marL="174708" indent="-174708">
              <a:buFont typeface="Arial" panose="020B0604020202020204" pitchFamily="34" charset="0"/>
              <a:buChar char="•"/>
            </a:pPr>
            <a:r>
              <a:rPr lang="en-US" sz="2000" dirty="0"/>
              <a:t>Since we are ahead of schedule, if voted down the VPP Advisory Group would go back to the drawing board and developed revised recommendation to be considered at the 2021 MA. </a:t>
            </a:r>
          </a:p>
          <a:p>
            <a:pPr marL="174708" indent="-174708">
              <a:buFont typeface="Arial" panose="020B0604020202020204" pitchFamily="34" charset="0"/>
              <a:buChar char="•"/>
            </a:pPr>
            <a:r>
              <a:rPr lang="en-US" sz="2000" dirty="0"/>
              <a:t>In the unlikely event that that a revised recommendation fails </a:t>
            </a:r>
            <a:r>
              <a:rPr lang="en-US" sz="2000" u="sng" dirty="0"/>
              <a:t>again</a:t>
            </a:r>
            <a:r>
              <a:rPr lang="en-US" sz="2000" dirty="0"/>
              <a:t> at the 2021 MA, we have laid out our plan of action.</a:t>
            </a:r>
            <a:endParaRPr lang="en-US" dirty="0"/>
          </a:p>
          <a:p>
            <a:endParaRPr lang="en-US" dirty="0"/>
          </a:p>
        </p:txBody>
      </p:sp>
      <p:sp>
        <p:nvSpPr>
          <p:cNvPr id="4" name="Slide Number Placeholder 3"/>
          <p:cNvSpPr>
            <a:spLocks noGrp="1"/>
          </p:cNvSpPr>
          <p:nvPr>
            <p:ph type="sldNum" sz="quarter" idx="5"/>
          </p:nvPr>
        </p:nvSpPr>
        <p:spPr/>
        <p:txBody>
          <a:bodyPr/>
          <a:lstStyle/>
          <a:p>
            <a:fld id="{201DBF27-D00B-4ECD-AD4B-534C4134DD1F}" type="slidenum">
              <a:rPr lang="en-US" smtClean="0"/>
              <a:t>10</a:t>
            </a:fld>
            <a:endParaRPr lang="en-US" dirty="0"/>
          </a:p>
        </p:txBody>
      </p:sp>
    </p:spTree>
    <p:extLst>
      <p:ext uri="{BB962C8B-B14F-4D97-AF65-F5344CB8AC3E}">
        <p14:creationId xmlns:p14="http://schemas.microsoft.com/office/powerpoint/2010/main" val="1326521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Before I turn over to Willa to walk through out detailed thinking on the key questions, I wanted to summarize the recommendations and point out the changes versus the current process</a:t>
            </a:r>
          </a:p>
          <a:p>
            <a:endParaRPr lang="en-US" b="0" dirty="0"/>
          </a:p>
          <a:p>
            <a:r>
              <a:rPr lang="en-US" b="0" dirty="0"/>
              <a:t>It started with the basic question of whether there should be a standard formula driving the annual increase.  The group discussed the importance of raising our dues over time to protect the impact of inflation and fortify our business model.  We also discussed the importance of an automatic process that adjusts the price without needing the MA to re-ask the question of how to do it every couple of years.</a:t>
            </a:r>
          </a:p>
          <a:p>
            <a:endParaRPr lang="en-US" b="0" dirty="0"/>
          </a:p>
          <a:p>
            <a:r>
              <a:rPr lang="en-US" b="0" dirty="0"/>
              <a:t>The Advisory Group felt the appropriate cycle to take a Dues Escalation was every 5 years, not every three.</a:t>
            </a:r>
          </a:p>
          <a:p>
            <a:endParaRPr lang="en-US" b="0" dirty="0"/>
          </a:p>
          <a:p>
            <a:r>
              <a:rPr lang="en-US" b="0" dirty="0"/>
              <a:t>In terms of how much of an increase to take, the Advisory group considered the lag time of analyzing the current CPI-U (Consumer Price Index-Urban) data versus the process of having a flat, consistently predictable increase amount. Given that we constrain the CPI-U between 0% and 2% each year, we decided a flat rate was more predictable.  We picked 1% for its simplicity and the fact that it represented an annual increase that was just a bit lower than the long-term average of the CPI-U over the last 12 years. </a:t>
            </a:r>
          </a:p>
          <a:p>
            <a:endParaRPr lang="en-US" dirty="0"/>
          </a:p>
          <a:p>
            <a:endParaRPr lang="en-US" dirty="0"/>
          </a:p>
        </p:txBody>
      </p:sp>
      <p:sp>
        <p:nvSpPr>
          <p:cNvPr id="4" name="Slide Number Placeholder 3"/>
          <p:cNvSpPr>
            <a:spLocks noGrp="1"/>
          </p:cNvSpPr>
          <p:nvPr>
            <p:ph type="sldNum" sz="quarter" idx="5"/>
          </p:nvPr>
        </p:nvSpPr>
        <p:spPr/>
        <p:txBody>
          <a:bodyPr/>
          <a:lstStyle/>
          <a:p>
            <a:fld id="{201DBF27-D00B-4ECD-AD4B-534C4134DD1F}" type="slidenum">
              <a:rPr lang="en-US" smtClean="0"/>
              <a:t>11</a:t>
            </a:fld>
            <a:endParaRPr lang="en-US" dirty="0"/>
          </a:p>
        </p:txBody>
      </p:sp>
    </p:spTree>
    <p:extLst>
      <p:ext uri="{BB962C8B-B14F-4D97-AF65-F5344CB8AC3E}">
        <p14:creationId xmlns:p14="http://schemas.microsoft.com/office/powerpoint/2010/main" val="3422270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solidFill>
                  <a:srgbClr val="FF0000"/>
                </a:solidFill>
                <a:highlight>
                  <a:srgbClr val="FFFF00"/>
                </a:highlight>
              </a:rPr>
              <a:t>The group also considered that the current process did not build in a consideration of whether to </a:t>
            </a:r>
            <a:r>
              <a:rPr lang="en-US" sz="2000" b="1" dirty="0">
                <a:solidFill>
                  <a:srgbClr val="FF0000"/>
                </a:solidFill>
                <a:highlight>
                  <a:srgbClr val="FFFF00"/>
                </a:highlight>
              </a:rPr>
              <a:t>take</a:t>
            </a:r>
            <a:r>
              <a:rPr lang="en-US" sz="2000" dirty="0">
                <a:solidFill>
                  <a:srgbClr val="FF0000"/>
                </a:solidFill>
                <a:highlight>
                  <a:srgbClr val="FFFF00"/>
                </a:highlight>
              </a:rPr>
              <a:t> the dues increase based on a strategic review of ANA and the market environment.  This meant that a vote was needed by the MA </a:t>
            </a:r>
            <a:r>
              <a:rPr lang="en-US" sz="2000" u="sng" dirty="0">
                <a:solidFill>
                  <a:srgbClr val="FF0000"/>
                </a:solidFill>
                <a:highlight>
                  <a:srgbClr val="FFFF00"/>
                </a:highlight>
              </a:rPr>
              <a:t>every time </a:t>
            </a:r>
            <a:r>
              <a:rPr lang="en-US" sz="2000" dirty="0">
                <a:solidFill>
                  <a:srgbClr val="FF0000"/>
                </a:solidFill>
                <a:highlight>
                  <a:srgbClr val="FFFF00"/>
                </a:highlight>
              </a:rPr>
              <a:t>a pause in the CPI-U was desired.  To address this issue, the recommended process includes the formation of a Dues Escalation Review Committee. The committee brings their recommendations to the ANA Board.  A</a:t>
            </a:r>
            <a:r>
              <a:rPr lang="en-US" sz="2000" dirty="0"/>
              <a:t> Board decision to </a:t>
            </a:r>
            <a:r>
              <a:rPr lang="en-US" sz="2000" b="1" dirty="0"/>
              <a:t>take </a:t>
            </a:r>
            <a:r>
              <a:rPr lang="en-US" sz="2000" dirty="0"/>
              <a:t>the increase requires no further approval, however, A Board decision to </a:t>
            </a:r>
            <a:r>
              <a:rPr lang="en-US" sz="2000" b="1" dirty="0"/>
              <a:t>NOT take</a:t>
            </a:r>
            <a:r>
              <a:rPr lang="en-US" sz="2000" dirty="0"/>
              <a:t> the increase requires a Membership Assembly vote </a:t>
            </a:r>
          </a:p>
          <a:p>
            <a:endParaRPr lang="en-US" sz="2000" dirty="0">
              <a:solidFill>
                <a:srgbClr val="FF0000"/>
              </a:solidFill>
              <a:highlight>
                <a:srgbClr val="FFFF00"/>
              </a:highlight>
            </a:endParaRPr>
          </a:p>
          <a:p>
            <a:r>
              <a:rPr lang="en-US" sz="2000" dirty="0">
                <a:solidFill>
                  <a:srgbClr val="FF0000"/>
                </a:solidFill>
                <a:highlight>
                  <a:srgbClr val="FFFF00"/>
                </a:highlight>
              </a:rPr>
              <a:t>Finally, the Advisory Group considered the entire joint membership dues review, not just the ANA portion.  It considered when it was most appropriate for the states to maintain their control over the state portion of Premier Member pricing since that price varies across each state, but for Standard Membership pricing, where the price is consistent across all states and the dues split is 50/50, the state portion should increase in lockstep with the ANA portion.</a:t>
            </a:r>
          </a:p>
          <a:p>
            <a:endParaRPr lang="en-US" sz="2000" dirty="0">
              <a:solidFill>
                <a:srgbClr val="FF0000"/>
              </a:solidFill>
              <a:highlight>
                <a:srgbClr val="FFFF00"/>
              </a:highlight>
            </a:endParaRPr>
          </a:p>
          <a:p>
            <a:r>
              <a:rPr lang="en-US" sz="2000" dirty="0">
                <a:solidFill>
                  <a:srgbClr val="FF0000"/>
                </a:solidFill>
                <a:highlight>
                  <a:srgbClr val="FFFF00"/>
                </a:highlight>
              </a:rPr>
              <a:t>In the end, there was a lot of diversity of thinking but through discussion a consensus was formed.</a:t>
            </a:r>
            <a:endParaRPr lang="en-US" dirty="0"/>
          </a:p>
        </p:txBody>
      </p:sp>
      <p:sp>
        <p:nvSpPr>
          <p:cNvPr id="4" name="Slide Number Placeholder 3"/>
          <p:cNvSpPr>
            <a:spLocks noGrp="1"/>
          </p:cNvSpPr>
          <p:nvPr>
            <p:ph type="sldNum" sz="quarter" idx="5"/>
          </p:nvPr>
        </p:nvSpPr>
        <p:spPr/>
        <p:txBody>
          <a:bodyPr/>
          <a:lstStyle/>
          <a:p>
            <a:fld id="{201DBF27-D00B-4ECD-AD4B-534C4134DD1F}" type="slidenum">
              <a:rPr lang="en-US" smtClean="0"/>
              <a:t>12</a:t>
            </a:fld>
            <a:endParaRPr lang="en-US" dirty="0"/>
          </a:p>
        </p:txBody>
      </p:sp>
    </p:spTree>
    <p:extLst>
      <p:ext uri="{BB962C8B-B14F-4D97-AF65-F5344CB8AC3E}">
        <p14:creationId xmlns:p14="http://schemas.microsoft.com/office/powerpoint/2010/main" val="41801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 just want to share the changes recommended to the current ANA Dues Policy language to make these recommendations happen. </a:t>
            </a:r>
          </a:p>
          <a:p>
            <a:endParaRPr lang="en-US" dirty="0"/>
          </a:p>
          <a:p>
            <a:r>
              <a:rPr lang="en-US" dirty="0"/>
              <a:t>This slide shows the current language. These slides will be made available so you can share with your boards and ANA MA representatives that will be voting. </a:t>
            </a:r>
          </a:p>
          <a:p>
            <a:endParaRPr lang="en-US" dirty="0"/>
          </a:p>
        </p:txBody>
      </p:sp>
      <p:sp>
        <p:nvSpPr>
          <p:cNvPr id="4" name="Slide Number Placeholder 3"/>
          <p:cNvSpPr>
            <a:spLocks noGrp="1"/>
          </p:cNvSpPr>
          <p:nvPr>
            <p:ph type="sldNum" sz="quarter" idx="5"/>
          </p:nvPr>
        </p:nvSpPr>
        <p:spPr/>
        <p:txBody>
          <a:bodyPr/>
          <a:lstStyle/>
          <a:p>
            <a:fld id="{201DBF27-D00B-4ECD-AD4B-534C4134DD1F}" type="slidenum">
              <a:rPr lang="en-US" smtClean="0"/>
              <a:t>13</a:t>
            </a:fld>
            <a:endParaRPr lang="en-US" dirty="0"/>
          </a:p>
        </p:txBody>
      </p:sp>
    </p:spTree>
    <p:extLst>
      <p:ext uri="{BB962C8B-B14F-4D97-AF65-F5344CB8AC3E}">
        <p14:creationId xmlns:p14="http://schemas.microsoft.com/office/powerpoint/2010/main" val="2632875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This slide shows the changed language in red.</a:t>
            </a:r>
          </a:p>
          <a:p>
            <a:endParaRPr lang="en-US" sz="2000" dirty="0"/>
          </a:p>
          <a:p>
            <a:r>
              <a:rPr lang="en-US" sz="2000" dirty="0"/>
              <a:t>To summarize the recommendations one more time:</a:t>
            </a:r>
          </a:p>
          <a:p>
            <a:endParaRPr lang="en-US" sz="2000" dirty="0"/>
          </a:p>
          <a:p>
            <a:pPr marL="342900" indent="-342900">
              <a:buFont typeface="Arial" panose="020B0604020202020204" pitchFamily="34" charset="0"/>
              <a:buChar char="•"/>
            </a:pPr>
            <a:r>
              <a:rPr lang="en-US" sz="2000" dirty="0"/>
              <a:t>Execute Dues Escalation every five years</a:t>
            </a:r>
          </a:p>
          <a:p>
            <a:pPr marL="342900" indent="-342900">
              <a:buFont typeface="Arial" panose="020B0604020202020204" pitchFamily="34" charset="0"/>
              <a:buChar char="•"/>
            </a:pPr>
            <a:r>
              <a:rPr lang="en-US" sz="2000" dirty="0"/>
              <a:t>Change the annual increase amount to 1% per year</a:t>
            </a:r>
          </a:p>
          <a:p>
            <a:pPr marL="342900" indent="-342900">
              <a:buFont typeface="Arial" panose="020B0604020202020204" pitchFamily="34" charset="0"/>
              <a:buChar char="•"/>
            </a:pPr>
            <a:r>
              <a:rPr lang="en-US" sz="2000" dirty="0"/>
              <a:t>Permanently suspend the dues escalator for 2017-2019. </a:t>
            </a:r>
          </a:p>
          <a:p>
            <a:pPr marL="342900" indent="-342900">
              <a:buFont typeface="Arial" panose="020B0604020202020204" pitchFamily="34" charset="0"/>
              <a:buChar char="•"/>
            </a:pPr>
            <a:r>
              <a:rPr lang="en-US" sz="2000" dirty="0"/>
              <a:t>Commence the new Dues Escalation Process in 2020 with the 1</a:t>
            </a:r>
            <a:r>
              <a:rPr lang="en-US" sz="2000" baseline="30000" dirty="0"/>
              <a:t>st</a:t>
            </a:r>
            <a:r>
              <a:rPr lang="en-US" sz="2000" dirty="0"/>
              <a:t> 5-year cycle to cover 2020-2024.</a:t>
            </a:r>
          </a:p>
          <a:p>
            <a:pPr marL="342900" indent="-342900">
              <a:buFont typeface="Arial" panose="020B0604020202020204" pitchFamily="34" charset="0"/>
              <a:buChar char="•"/>
            </a:pPr>
            <a:r>
              <a:rPr lang="en-US" sz="2000" dirty="0"/>
              <a:t>The ANA Board should create a committee to recommend whether the planned increase should be taken or cancelled for that five-year period</a:t>
            </a:r>
          </a:p>
          <a:p>
            <a:pPr lvl="1">
              <a:buFont typeface="Courier New" panose="02070309020205020404" pitchFamily="49" charset="0"/>
              <a:buChar char="o"/>
            </a:pPr>
            <a:r>
              <a:rPr lang="en-US" sz="2000" dirty="0"/>
              <a:t> A Board decision to take the increase requires no further approval</a:t>
            </a:r>
          </a:p>
          <a:p>
            <a:pPr lvl="1">
              <a:buFont typeface="Courier New" panose="02070309020205020404" pitchFamily="49" charset="0"/>
              <a:buChar char="o"/>
            </a:pPr>
            <a:r>
              <a:rPr lang="en-US" sz="2000" dirty="0"/>
              <a:t> A Board decision to NOT take the increase requires a Membership Assembly vote </a:t>
            </a:r>
          </a:p>
          <a:p>
            <a:pPr marL="342900" indent="-342900">
              <a:buFont typeface="Arial" panose="020B0604020202020204" pitchFamily="34" charset="0"/>
              <a:buChar char="•"/>
            </a:pPr>
            <a:r>
              <a:rPr lang="en-US" sz="2000" dirty="0"/>
              <a:t>If a Dues Escalator increase occurs:</a:t>
            </a:r>
          </a:p>
          <a:p>
            <a:pPr lvl="1">
              <a:buFont typeface="Courier New" panose="02070309020205020404" pitchFamily="49" charset="0"/>
              <a:buChar char="o"/>
            </a:pPr>
            <a:r>
              <a:rPr lang="en-US" sz="2000" dirty="0"/>
              <a:t> For Premier Membership:</a:t>
            </a:r>
          </a:p>
          <a:p>
            <a:pPr lvl="2">
              <a:buFont typeface="Wingdings" panose="05000000000000000000" pitchFamily="2" charset="2"/>
              <a:buChar char="§"/>
            </a:pPr>
            <a:r>
              <a:rPr lang="en-US" sz="2000" dirty="0"/>
              <a:t> The increase applies </a:t>
            </a:r>
            <a:r>
              <a:rPr lang="en-US" sz="2000" u="sng" dirty="0"/>
              <a:t>only</a:t>
            </a:r>
            <a:r>
              <a:rPr lang="en-US" sz="2000" dirty="0"/>
              <a:t> to the ANA portion</a:t>
            </a:r>
          </a:p>
          <a:p>
            <a:pPr lvl="2">
              <a:buFont typeface="Wingdings" panose="05000000000000000000" pitchFamily="2" charset="2"/>
              <a:buChar char="§"/>
            </a:pPr>
            <a:r>
              <a:rPr lang="en-US" sz="2000" dirty="0"/>
              <a:t> The C/SNA determines the dues change in their state dues portion, thus determining the total price of Joint Membership dues</a:t>
            </a:r>
          </a:p>
          <a:p>
            <a:pPr lvl="1">
              <a:buFont typeface="Courier New" panose="02070309020205020404" pitchFamily="49" charset="0"/>
              <a:buChar char="o"/>
            </a:pPr>
            <a:r>
              <a:rPr lang="en-US" sz="2000" dirty="0"/>
              <a:t> For Standard Membership:</a:t>
            </a:r>
          </a:p>
          <a:p>
            <a:pPr lvl="2">
              <a:buFont typeface="Wingdings" panose="05000000000000000000" pitchFamily="2" charset="2"/>
              <a:buChar char="§"/>
            </a:pPr>
            <a:r>
              <a:rPr lang="en-US" sz="2000" dirty="0"/>
              <a:t> The increase applies to the </a:t>
            </a:r>
            <a:r>
              <a:rPr lang="en-US" sz="2000" u="sng" dirty="0"/>
              <a:t>total</a:t>
            </a:r>
            <a:r>
              <a:rPr lang="en-US" sz="2000" dirty="0"/>
              <a:t> dues price of Joint Membership</a:t>
            </a:r>
          </a:p>
          <a:p>
            <a:pPr lvl="2">
              <a:buFont typeface="Wingdings" panose="05000000000000000000" pitchFamily="2" charset="2"/>
              <a:buChar char="§"/>
            </a:pPr>
            <a:endParaRPr lang="en-US" sz="2000" dirty="0"/>
          </a:p>
          <a:p>
            <a:pPr lvl="0">
              <a:buFont typeface="Wingdings" panose="05000000000000000000" pitchFamily="2" charset="2"/>
              <a:buNone/>
            </a:pPr>
            <a:r>
              <a:rPr lang="en-US" sz="2000" dirty="0"/>
              <a:t>I would now like to turn over the presentation to Willa Fuller, ED from the Florida Nurses Association. </a:t>
            </a:r>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201DBF27-D00B-4ECD-AD4B-534C4134DD1F}" type="slidenum">
              <a:rPr lang="en-US" smtClean="0"/>
              <a:t>14</a:t>
            </a:fld>
            <a:endParaRPr lang="en-US" dirty="0"/>
          </a:p>
        </p:txBody>
      </p:sp>
    </p:spTree>
    <p:extLst>
      <p:ext uri="{BB962C8B-B14F-4D97-AF65-F5344CB8AC3E}">
        <p14:creationId xmlns:p14="http://schemas.microsoft.com/office/powerpoint/2010/main" val="3396857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11 slides represent the thought process of the VPP Advisory Committee to bring recommendations forward.  We are sharing this mostly to reassure you that our discussion was widespread and detailed, but it is not our intent to cover every thought on the page.  There is a lot of information on these slides and in the interest of time I will only cover some highlights but invite you and your teams to do a deep dive into our work. </a:t>
            </a:r>
          </a:p>
          <a:p>
            <a:endParaRPr lang="en-US" dirty="0"/>
          </a:p>
          <a:p>
            <a:r>
              <a:rPr lang="en-US" dirty="0"/>
              <a:t>First, we confirmed the need for a structured Dues Escalation Process since associations are businesses and operating expenses increase driven by inflation. If we don’t increase dues periodically the pressure on our available programmatic budgets to do our mission work will suffer and we will need to cut programs to balance our budgets. </a:t>
            </a:r>
          </a:p>
          <a:p>
            <a:endParaRPr lang="en-US" dirty="0"/>
          </a:p>
          <a:p>
            <a:r>
              <a:rPr lang="en-US" dirty="0"/>
              <a:t>Also, a structured Dues escalation program keeps the adjustments top of mind, and doesn’t let you kick the can down the road and hit members with a large and painful increase</a:t>
            </a:r>
          </a:p>
          <a:p>
            <a:endParaRPr lang="en-US" dirty="0"/>
          </a:p>
          <a:p>
            <a:endParaRPr lang="en-US" dirty="0"/>
          </a:p>
        </p:txBody>
      </p:sp>
      <p:sp>
        <p:nvSpPr>
          <p:cNvPr id="4" name="Slide Number Placeholder 3"/>
          <p:cNvSpPr>
            <a:spLocks noGrp="1"/>
          </p:cNvSpPr>
          <p:nvPr>
            <p:ph type="sldNum" sz="quarter" idx="5"/>
          </p:nvPr>
        </p:nvSpPr>
        <p:spPr/>
        <p:txBody>
          <a:bodyPr/>
          <a:lstStyle/>
          <a:p>
            <a:fld id="{201DBF27-D00B-4ECD-AD4B-534C4134DD1F}" type="slidenum">
              <a:rPr lang="en-US" smtClean="0"/>
              <a:t>15</a:t>
            </a:fld>
            <a:endParaRPr lang="en-US" dirty="0"/>
          </a:p>
        </p:txBody>
      </p:sp>
    </p:spTree>
    <p:extLst>
      <p:ext uri="{BB962C8B-B14F-4D97-AF65-F5344CB8AC3E}">
        <p14:creationId xmlns:p14="http://schemas.microsoft.com/office/powerpoint/2010/main" val="3870323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confirmed that the current dues escalator process needed review and improvements, especially because the current system lacked any type of built-in strategic review component. </a:t>
            </a:r>
          </a:p>
          <a:p>
            <a:endParaRPr lang="en-US" dirty="0"/>
          </a:p>
          <a:p>
            <a:r>
              <a:rPr lang="en-US" dirty="0"/>
              <a:t>We also agreed that the CPI-U index is hard to understand or does not allow easy prediction of future dues increases, and therefore one of our subcommittees did a deeper dive into other models.</a:t>
            </a:r>
          </a:p>
          <a:p>
            <a:endParaRPr lang="en-US" dirty="0"/>
          </a:p>
          <a:p>
            <a:r>
              <a:rPr lang="en-US" dirty="0"/>
              <a:t>Finally, we realized that a single answer would not likely be the optimal fit for both Premier and Standard membership.</a:t>
            </a:r>
          </a:p>
          <a:p>
            <a:endParaRPr lang="en-US" dirty="0"/>
          </a:p>
          <a:p>
            <a:r>
              <a:rPr lang="en-US" dirty="0"/>
              <a:t>But one thing that would never change is that dues pricing is under the control of the Membership Assembly.</a:t>
            </a:r>
          </a:p>
          <a:p>
            <a:endParaRPr lang="en-US" dirty="0"/>
          </a:p>
        </p:txBody>
      </p:sp>
      <p:sp>
        <p:nvSpPr>
          <p:cNvPr id="4" name="Slide Number Placeholder 3"/>
          <p:cNvSpPr>
            <a:spLocks noGrp="1"/>
          </p:cNvSpPr>
          <p:nvPr>
            <p:ph type="sldNum" sz="quarter" idx="5"/>
          </p:nvPr>
        </p:nvSpPr>
        <p:spPr/>
        <p:txBody>
          <a:bodyPr/>
          <a:lstStyle/>
          <a:p>
            <a:fld id="{201DBF27-D00B-4ECD-AD4B-534C4134DD1F}" type="slidenum">
              <a:rPr lang="en-US" smtClean="0"/>
              <a:t>16</a:t>
            </a:fld>
            <a:endParaRPr lang="en-US" dirty="0"/>
          </a:p>
        </p:txBody>
      </p:sp>
    </p:spTree>
    <p:extLst>
      <p:ext uri="{BB962C8B-B14F-4D97-AF65-F5344CB8AC3E}">
        <p14:creationId xmlns:p14="http://schemas.microsoft.com/office/powerpoint/2010/main" val="3128118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may wonder why we recommended changing the dues escalation timing from 3 to 5 years. </a:t>
            </a:r>
          </a:p>
          <a:p>
            <a:endParaRPr lang="en-US" dirty="0"/>
          </a:p>
          <a:p>
            <a:r>
              <a:rPr lang="en-US" dirty="0"/>
              <a:t>After much back and forth, the sub-group focusing on this issue concluded that a 5-year cycle appropriately </a:t>
            </a:r>
            <a:r>
              <a:rPr lang="en-US" sz="1200" b="0" dirty="0"/>
              <a:t>balanced spacing out the dues increases but not allowing them to be so far apart that the dues increase amount became unreasonable. It also did not overburden ANA or the CSNAs with the administrative burden of executing the dues increase, with is not insignificant work.   </a:t>
            </a:r>
          </a:p>
          <a:p>
            <a:endParaRPr lang="en-US" sz="1200" b="0" dirty="0"/>
          </a:p>
          <a:p>
            <a:r>
              <a:rPr lang="en-US" sz="1200" b="0" dirty="0"/>
              <a:t>The full group agreed. </a:t>
            </a:r>
          </a:p>
          <a:p>
            <a:endParaRPr lang="en-US" sz="1200" b="0" dirty="0"/>
          </a:p>
          <a:p>
            <a:r>
              <a:rPr lang="en-US" sz="1200" b="0" dirty="0"/>
              <a:t>To be clear, when the dues escalator is on a five-year cycle, that means the increase happens every 5 years and the full amount of the increase for that period is taken at the end of the five-year cycle.  </a:t>
            </a:r>
            <a:endParaRPr lang="en-US" b="0" dirty="0"/>
          </a:p>
        </p:txBody>
      </p:sp>
      <p:sp>
        <p:nvSpPr>
          <p:cNvPr id="4" name="Slide Number Placeholder 3"/>
          <p:cNvSpPr>
            <a:spLocks noGrp="1"/>
          </p:cNvSpPr>
          <p:nvPr>
            <p:ph type="sldNum" sz="quarter" idx="5"/>
          </p:nvPr>
        </p:nvSpPr>
        <p:spPr/>
        <p:txBody>
          <a:bodyPr/>
          <a:lstStyle/>
          <a:p>
            <a:fld id="{201DBF27-D00B-4ECD-AD4B-534C4134DD1F}" type="slidenum">
              <a:rPr lang="en-US" smtClean="0"/>
              <a:t>17</a:t>
            </a:fld>
            <a:endParaRPr lang="en-US" dirty="0"/>
          </a:p>
        </p:txBody>
      </p:sp>
    </p:spTree>
    <p:extLst>
      <p:ext uri="{BB962C8B-B14F-4D97-AF65-F5344CB8AC3E}">
        <p14:creationId xmlns:p14="http://schemas.microsoft.com/office/powerpoint/2010/main" val="1932087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why move to a flat 1% increase?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primary answer is in the first bullet: Getting to a</a:t>
            </a:r>
            <a:r>
              <a:rPr lang="en-US" sz="1200" b="0" dirty="0"/>
              <a:t>n easily understood escalation calculation is critical for effective member communication. </a:t>
            </a:r>
          </a:p>
          <a:p>
            <a:endParaRPr lang="en-US" dirty="0"/>
          </a:p>
          <a:p>
            <a:r>
              <a:rPr lang="en-US" dirty="0"/>
              <a:t>There were pros and cons with both a flat rate and an inflation-sensitive measure like CPI-U, and the justification for each approach is bulleted in this slide and can be viewed at your leisure. </a:t>
            </a:r>
          </a:p>
          <a:p>
            <a:endParaRPr lang="en-US" dirty="0"/>
          </a:p>
          <a:p>
            <a:r>
              <a:rPr lang="en-US" dirty="0"/>
              <a:t>But in the end, we felt the flat 1% increase was the way to go.</a:t>
            </a:r>
          </a:p>
          <a:p>
            <a:endParaRPr lang="en-US" dirty="0"/>
          </a:p>
          <a:p>
            <a:r>
              <a:rPr lang="en-US" dirty="0"/>
              <a:t>If the plan is to take an annual 1% increase and execute every five years, at the end of that 5-year cycle the cumulative increase would be 5.1%, all taken at the end of the five-year cycle.  If the five-year cycle starts in 2020, then it would end in 2024, and a 5.1% increase would be taken on January 1, 2025.</a:t>
            </a:r>
          </a:p>
        </p:txBody>
      </p:sp>
      <p:sp>
        <p:nvSpPr>
          <p:cNvPr id="4" name="Slide Number Placeholder 3"/>
          <p:cNvSpPr>
            <a:spLocks noGrp="1"/>
          </p:cNvSpPr>
          <p:nvPr>
            <p:ph type="sldNum" sz="quarter" idx="5"/>
          </p:nvPr>
        </p:nvSpPr>
        <p:spPr/>
        <p:txBody>
          <a:bodyPr/>
          <a:lstStyle/>
          <a:p>
            <a:fld id="{201DBF27-D00B-4ECD-AD4B-534C4134DD1F}" type="slidenum">
              <a:rPr lang="en-US" smtClean="0"/>
              <a:t>18</a:t>
            </a:fld>
            <a:endParaRPr lang="en-US" dirty="0"/>
          </a:p>
        </p:txBody>
      </p:sp>
    </p:spTree>
    <p:extLst>
      <p:ext uri="{BB962C8B-B14F-4D97-AF65-F5344CB8AC3E}">
        <p14:creationId xmlns:p14="http://schemas.microsoft.com/office/powerpoint/2010/main" val="541802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The VPP Advisory Group felt a strategic review whether to take the increase was critical to integrated into the Dues Escalation process, as we said that was one of the main drivers for developing a new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The recommendation was to form the Dues Escalator Review Committee that will report to the ANA Board.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We can envision several scenarios where the Dues Escalation Review Committee may be prompted to recommend the dues escalation for a cycle not be executed - the slide identifies 4 such scenarios</a:t>
            </a:r>
            <a:endParaRPr lang="en-US" dirty="0"/>
          </a:p>
        </p:txBody>
      </p:sp>
      <p:sp>
        <p:nvSpPr>
          <p:cNvPr id="4" name="Slide Number Placeholder 3"/>
          <p:cNvSpPr>
            <a:spLocks noGrp="1"/>
          </p:cNvSpPr>
          <p:nvPr>
            <p:ph type="sldNum" sz="quarter" idx="5"/>
          </p:nvPr>
        </p:nvSpPr>
        <p:spPr/>
        <p:txBody>
          <a:bodyPr/>
          <a:lstStyle/>
          <a:p>
            <a:fld id="{201DBF27-D00B-4ECD-AD4B-534C4134DD1F}" type="slidenum">
              <a:rPr lang="en-US" smtClean="0"/>
              <a:t>19</a:t>
            </a:fld>
            <a:endParaRPr lang="en-US" dirty="0"/>
          </a:p>
        </p:txBody>
      </p:sp>
    </p:spTree>
    <p:extLst>
      <p:ext uri="{BB962C8B-B14F-4D97-AF65-F5344CB8AC3E}">
        <p14:creationId xmlns:p14="http://schemas.microsoft.com/office/powerpoint/2010/main" val="2610398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time I would like to acknowledge the members of the VPP Advisory Group. Please note that this group is comprised of chief staff officers from Value Pricing as well as Non-Value Pricing states as well as a representative from the ANA Board. </a:t>
            </a:r>
          </a:p>
          <a:p>
            <a:endParaRPr lang="en-US" dirty="0"/>
          </a:p>
          <a:p>
            <a:pPr defTabSz="931774"/>
            <a:r>
              <a:rPr lang="en-US" dirty="0"/>
              <a:t>I would also like to acknowledge and thank Steve Fox, Vice President of Membership and Constituent Relations, Chief General Council Angelo Somaschini, Revenue Operations Director Susan Rimland and the rest of ANA Staff for their continual support of our group work. </a:t>
            </a:r>
          </a:p>
          <a:p>
            <a:endParaRPr lang="en-US" dirty="0"/>
          </a:p>
        </p:txBody>
      </p:sp>
      <p:sp>
        <p:nvSpPr>
          <p:cNvPr id="4" name="Slide Number Placeholder 3"/>
          <p:cNvSpPr>
            <a:spLocks noGrp="1"/>
          </p:cNvSpPr>
          <p:nvPr>
            <p:ph type="sldNum" sz="quarter" idx="5"/>
          </p:nvPr>
        </p:nvSpPr>
        <p:spPr/>
        <p:txBody>
          <a:bodyPr/>
          <a:lstStyle/>
          <a:p>
            <a:fld id="{201DBF27-D00B-4ECD-AD4B-534C4134DD1F}" type="slidenum">
              <a:rPr lang="en-US" smtClean="0"/>
              <a:t>2</a:t>
            </a:fld>
            <a:endParaRPr lang="en-US" dirty="0"/>
          </a:p>
        </p:txBody>
      </p:sp>
    </p:spTree>
    <p:extLst>
      <p:ext uri="{BB962C8B-B14F-4D97-AF65-F5344CB8AC3E}">
        <p14:creationId xmlns:p14="http://schemas.microsoft.com/office/powerpoint/2010/main" val="3308218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Knowing we need a committee, here are VPP Advisory Committee’s recommendations on how to construct the Dues Escalation Review Committee.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recommendation for the </a:t>
            </a:r>
            <a:r>
              <a:rPr lang="en-US" sz="1200" dirty="0"/>
              <a:t>composition of the committee was to have 9 members, which included: </a:t>
            </a:r>
          </a:p>
          <a:p>
            <a:pPr lvl="1">
              <a:spcBef>
                <a:spcPts val="900"/>
              </a:spcBef>
              <a:buFont typeface="Courier New" panose="02070309020205020404" pitchFamily="49" charset="0"/>
              <a:buChar char="o"/>
            </a:pPr>
            <a:r>
              <a:rPr lang="en-US" sz="1350" dirty="0"/>
              <a:t> Four members from ANA Finance Committee</a:t>
            </a:r>
          </a:p>
          <a:p>
            <a:pPr lvl="2">
              <a:spcBef>
                <a:spcPts val="450"/>
              </a:spcBef>
              <a:buFont typeface="Wingdings" panose="05000000000000000000" pitchFamily="2" charset="2"/>
              <a:buChar char="§"/>
            </a:pPr>
            <a:r>
              <a:rPr lang="en-US" sz="1350" dirty="0"/>
              <a:t> The 3 Entity Treasurers</a:t>
            </a:r>
          </a:p>
          <a:p>
            <a:pPr lvl="2">
              <a:spcBef>
                <a:spcPts val="450"/>
              </a:spcBef>
              <a:buFont typeface="Wingdings" panose="05000000000000000000" pitchFamily="2" charset="2"/>
              <a:buChar char="§"/>
            </a:pPr>
            <a:r>
              <a:rPr lang="en-US" sz="1350" dirty="0"/>
              <a:t> The C/SNA Representative</a:t>
            </a:r>
          </a:p>
          <a:p>
            <a:pPr lvl="1">
              <a:spcBef>
                <a:spcPts val="900"/>
              </a:spcBef>
              <a:buFont typeface="Courier New" panose="02070309020205020404" pitchFamily="49" charset="0"/>
              <a:buChar char="o"/>
            </a:pPr>
            <a:r>
              <a:rPr lang="en-US" sz="1350" dirty="0"/>
              <a:t> Four Chief Staff Officers from geographic regional groups</a:t>
            </a:r>
          </a:p>
          <a:p>
            <a:pPr lvl="1">
              <a:spcBef>
                <a:spcPts val="900"/>
              </a:spcBef>
              <a:buFont typeface="Courier New" panose="02070309020205020404" pitchFamily="49" charset="0"/>
              <a:buChar char="o"/>
            </a:pPr>
            <a:r>
              <a:rPr lang="en-US" sz="1350" dirty="0"/>
              <a:t> One Volunteer Leader from IMD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group was large enough to be diverse, yet small enough to function effectively.  </a:t>
            </a:r>
          </a:p>
        </p:txBody>
      </p:sp>
      <p:sp>
        <p:nvSpPr>
          <p:cNvPr id="4" name="Slide Number Placeholder 3"/>
          <p:cNvSpPr>
            <a:spLocks noGrp="1"/>
          </p:cNvSpPr>
          <p:nvPr>
            <p:ph type="sldNum" sz="quarter" idx="5"/>
          </p:nvPr>
        </p:nvSpPr>
        <p:spPr/>
        <p:txBody>
          <a:bodyPr/>
          <a:lstStyle/>
          <a:p>
            <a:fld id="{201DBF27-D00B-4ECD-AD4B-534C4134DD1F}" type="slidenum">
              <a:rPr lang="en-US" smtClean="0"/>
              <a:t>20</a:t>
            </a:fld>
            <a:endParaRPr lang="en-US" dirty="0"/>
          </a:p>
        </p:txBody>
      </p:sp>
    </p:spTree>
    <p:extLst>
      <p:ext uri="{BB962C8B-B14F-4D97-AF65-F5344CB8AC3E}">
        <p14:creationId xmlns:p14="http://schemas.microsoft.com/office/powerpoint/2010/main" val="3056756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next slide goes into a deeper dive into the recommendation of how the committee should operate.</a:t>
            </a:r>
          </a:p>
          <a:p>
            <a:endParaRPr lang="en-US" dirty="0"/>
          </a:p>
          <a:p>
            <a:r>
              <a:rPr lang="en-US" dirty="0"/>
              <a:t>A new committee would be called for every 5-year period, based on volunteers who answer the Committee on Appointments call.</a:t>
            </a:r>
          </a:p>
          <a:p>
            <a:endParaRPr lang="en-US" b="1" dirty="0"/>
          </a:p>
          <a:p>
            <a:r>
              <a:rPr lang="en-US" b="0" dirty="0"/>
              <a:t>The committee will review ANA-specific and market environmental data to develop their recommendation if the increase for that 5-year cycle should occur.</a:t>
            </a:r>
          </a:p>
          <a:p>
            <a:endParaRPr lang="en-US" b="0" dirty="0"/>
          </a:p>
          <a:p>
            <a:r>
              <a:rPr lang="en-US" b="0" dirty="0"/>
              <a:t>That recommendation would be reviewed by the Board, who would ultimately decide to recommend letting the increase happen as scheduled or recommend it not happen</a:t>
            </a:r>
          </a:p>
          <a:p>
            <a:endParaRPr lang="en-US" b="0" dirty="0"/>
          </a:p>
          <a:p>
            <a:r>
              <a:rPr lang="en-US" b="0" dirty="0"/>
              <a:t>If the increase continues as scheduled, nothing more is needed from the MA.  But if the recommendation is to pass on the increase, the MA must vote to approve.</a:t>
            </a:r>
          </a:p>
        </p:txBody>
      </p:sp>
      <p:sp>
        <p:nvSpPr>
          <p:cNvPr id="4" name="Slide Number Placeholder 3"/>
          <p:cNvSpPr>
            <a:spLocks noGrp="1"/>
          </p:cNvSpPr>
          <p:nvPr>
            <p:ph type="sldNum" sz="quarter" idx="5"/>
          </p:nvPr>
        </p:nvSpPr>
        <p:spPr/>
        <p:txBody>
          <a:bodyPr/>
          <a:lstStyle/>
          <a:p>
            <a:fld id="{201DBF27-D00B-4ECD-AD4B-534C4134DD1F}" type="slidenum">
              <a:rPr lang="en-US" smtClean="0"/>
              <a:t>21</a:t>
            </a:fld>
            <a:endParaRPr lang="en-US" dirty="0"/>
          </a:p>
        </p:txBody>
      </p:sp>
    </p:spTree>
    <p:extLst>
      <p:ext uri="{BB962C8B-B14F-4D97-AF65-F5344CB8AC3E}">
        <p14:creationId xmlns:p14="http://schemas.microsoft.com/office/powerpoint/2010/main" val="273959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of many discussions between the VPP Advisory group, as well at conversations at the Open Board meeting, the Leadership Summit and the EEC meeting with State leaders,  the VPP Advisory Group did amend the initial recommendation of execution timing.</a:t>
            </a:r>
          </a:p>
          <a:p>
            <a:endParaRPr lang="en-US" dirty="0"/>
          </a:p>
          <a:p>
            <a:r>
              <a:rPr lang="en-US" dirty="0"/>
              <a:t>With consensus from state leaders to defer implementation, the final recommendation is </a:t>
            </a:r>
            <a:r>
              <a:rPr lang="en-US" sz="1200" b="0" dirty="0"/>
              <a:t>the five-year dues escalator cycle should start in 2020, therefore the next dues escalation execution would occur on 1/1/2025.  One key factor in this was that states are still rolling out value pricing, and it was considered to be untenable to introduce value pricing and then quickly raise the rate.  The strong current financial position of the overall ANA Enterprise was another factor that drove support for deferring the execution.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It’s important to note that an ANA Dues Escalation has not occurred since 2014, so it will be 11 years since the 2014 increase of $8 and the 2025 increase.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rPr>
              <a:t>There is of course a revenue impact on both ANA and the CSNAs for deferring implementation of the next Dues Escalation until 2025.  The VPP Advisory Group estimated  $2-3 Million less revenue between 2022 and 2025 by deferring the increase three years.  Again, based on widespread feedback from the CSNAs, the </a:t>
            </a:r>
            <a:r>
              <a:rPr lang="en-US" sz="1200" b="1" i="1" dirty="0">
                <a:solidFill>
                  <a:srgbClr val="FF0000"/>
                </a:solidFill>
              </a:rPr>
              <a:t>VPP Advisory Committee felt that ANA was in the financial position to wait until 2025 for our next dues increase, and that the growth of both counts and total revenue from value pricing would adequately fund the revenue needed to support our mission work.  And the ANA Board agreed.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FF0000"/>
                </a:solidFill>
              </a:rPr>
              <a:t>Now since that Board’s decision the ANA Enterprise has been hit with many severe financial challenges in 2020, namely to the profitable ANCC revenue products like the Magnet Conference and Certification.  However our Membership counts and revenue has remained strong and actually has grown through April and May.  And it is felt that if the Pandemic is contained to 2020, then the Enterprise should return to full profitability in 2021, so there is no need to rethink deferring the execution of a dues increase until 2025.</a:t>
            </a:r>
            <a:endParaRPr lang="en-US" sz="1200" b="1" i="1" dirty="0"/>
          </a:p>
          <a:p>
            <a:endParaRPr lang="en-US" dirty="0"/>
          </a:p>
        </p:txBody>
      </p:sp>
      <p:sp>
        <p:nvSpPr>
          <p:cNvPr id="4" name="Slide Number Placeholder 3"/>
          <p:cNvSpPr>
            <a:spLocks noGrp="1"/>
          </p:cNvSpPr>
          <p:nvPr>
            <p:ph type="sldNum" sz="quarter" idx="5"/>
          </p:nvPr>
        </p:nvSpPr>
        <p:spPr/>
        <p:txBody>
          <a:bodyPr/>
          <a:lstStyle/>
          <a:p>
            <a:fld id="{201DBF27-D00B-4ECD-AD4B-534C4134DD1F}" type="slidenum">
              <a:rPr lang="en-US" smtClean="0"/>
              <a:t>22</a:t>
            </a:fld>
            <a:endParaRPr lang="en-US" dirty="0"/>
          </a:p>
        </p:txBody>
      </p:sp>
    </p:spTree>
    <p:extLst>
      <p:ext uri="{BB962C8B-B14F-4D97-AF65-F5344CB8AC3E}">
        <p14:creationId xmlns:p14="http://schemas.microsoft.com/office/powerpoint/2010/main" val="3903579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best way to start the 5-year cycle in 2020 was to declare the Dues Escalation for the 2017-2019 cycle, which was paused, to be permanently cancelled.  This language is written into the revised ANA Dues Policy, similar to how the 2014-2016 cycle escalation was permanently cancelled by the 2019 MA.</a:t>
            </a:r>
          </a:p>
        </p:txBody>
      </p:sp>
      <p:sp>
        <p:nvSpPr>
          <p:cNvPr id="4" name="Slide Number Placeholder 3"/>
          <p:cNvSpPr>
            <a:spLocks noGrp="1"/>
          </p:cNvSpPr>
          <p:nvPr>
            <p:ph type="sldNum" sz="quarter" idx="5"/>
          </p:nvPr>
        </p:nvSpPr>
        <p:spPr/>
        <p:txBody>
          <a:bodyPr/>
          <a:lstStyle/>
          <a:p>
            <a:fld id="{201DBF27-D00B-4ECD-AD4B-534C4134DD1F}" type="slidenum">
              <a:rPr lang="en-US" smtClean="0"/>
              <a:t>23</a:t>
            </a:fld>
            <a:endParaRPr lang="en-US" dirty="0"/>
          </a:p>
        </p:txBody>
      </p:sp>
    </p:spTree>
    <p:extLst>
      <p:ext uri="{BB962C8B-B14F-4D97-AF65-F5344CB8AC3E}">
        <p14:creationId xmlns:p14="http://schemas.microsoft.com/office/powerpoint/2010/main" val="4126707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needed to define the best way to execute the ANA and CSNAs increases for both Premier Membership and Standard Membership.</a:t>
            </a:r>
          </a:p>
          <a:p>
            <a:endParaRPr lang="en-US" dirty="0"/>
          </a:p>
          <a:p>
            <a:r>
              <a:rPr lang="en-US" dirty="0"/>
              <a:t>To make sure everyone is on the same page, lets start with some definitions:</a:t>
            </a:r>
          </a:p>
          <a:p>
            <a:endParaRPr lang="en-US" dirty="0"/>
          </a:p>
          <a:p>
            <a:pPr marL="171450" indent="-171450">
              <a:buFont typeface="Arial" panose="020B0604020202020204" pitchFamily="34" charset="0"/>
              <a:buChar char="•"/>
            </a:pPr>
            <a:r>
              <a:rPr lang="en-US" dirty="0"/>
              <a:t>Premier Membership is defined as those members paying the historically higher pricing of around $300 for Joint Membership.  Of course, some of these members like retired nurses qualify for a discount, but whether they pay full price or a discounted price they are qualified to receive the strong package of extra Premier Member benefits.  In CSNAs that do not offer value pricing, all of their members are Premier Members.  In CSNAs that do offer value pricing, any member not paying $174 annually is a Premier Member.</a:t>
            </a:r>
          </a:p>
          <a:p>
            <a:pPr marL="171450" indent="-171450">
              <a:buFont typeface="Arial" panose="020B0604020202020204" pitchFamily="34" charset="0"/>
              <a:buChar char="•"/>
            </a:pPr>
            <a:r>
              <a:rPr lang="en-US" dirty="0"/>
              <a:t>Standard Members, on the other hand, are those members in CSNAs that offer value pricing that pay the $174 a year rate and don’t get Premier Members benefits.</a:t>
            </a:r>
          </a:p>
          <a:p>
            <a:pPr marL="171450" indent="-171450">
              <a:buFont typeface="Arial" panose="020B0604020202020204" pitchFamily="34" charset="0"/>
              <a:buChar char="•"/>
            </a:pPr>
            <a:endParaRPr lang="en-US" dirty="0"/>
          </a:p>
          <a:p>
            <a:r>
              <a:rPr lang="en-US" b="0" dirty="0"/>
              <a:t>The VPP Advisory Group realized very different approaches were necessary for the two membership levels.</a:t>
            </a:r>
          </a:p>
          <a:p>
            <a:endParaRPr lang="en-US" b="0" dirty="0"/>
          </a:p>
          <a:p>
            <a:r>
              <a:rPr lang="en-US" b="0" dirty="0"/>
              <a:t>This slide addresses Premier membership. The recommendation is to keep the process we have always used with ANA. That is that</a:t>
            </a:r>
          </a:p>
          <a:p>
            <a:pPr lvl="1">
              <a:spcBef>
                <a:spcPts val="900"/>
              </a:spcBef>
              <a:buFont typeface="Courier New" panose="02070309020205020404" pitchFamily="49" charset="0"/>
              <a:buChar char="o"/>
            </a:pPr>
            <a:r>
              <a:rPr lang="en-US" sz="1400" dirty="0"/>
              <a:t> The ANA dues increase is applied </a:t>
            </a:r>
            <a:r>
              <a:rPr lang="en-US" sz="1400" u="sng" dirty="0"/>
              <a:t>only</a:t>
            </a:r>
            <a:r>
              <a:rPr lang="en-US" sz="1400" dirty="0"/>
              <a:t> to the ANA portion. Based on the 1% increase annually over 5 years, the increase would be 5.1% over 5 years or $7 on the ANA dues side, raising the ANA rate from $146 to $153. </a:t>
            </a:r>
          </a:p>
          <a:p>
            <a:pPr lvl="1">
              <a:spcBef>
                <a:spcPts val="900"/>
              </a:spcBef>
              <a:buFont typeface="Courier New" panose="02070309020205020404" pitchFamily="49" charset="0"/>
              <a:buChar char="o"/>
            </a:pPr>
            <a:r>
              <a:rPr lang="en-US" sz="1400" dirty="0"/>
              <a:t> For Premier Membership, each C/SNA has picked a different rate for the state portion of the Joint Membership dues, therefore the total Joint membership dues rate vary across every state.  </a:t>
            </a:r>
          </a:p>
          <a:p>
            <a:pPr lvl="1">
              <a:spcBef>
                <a:spcPts val="900"/>
              </a:spcBef>
              <a:buFont typeface="Courier New" panose="02070309020205020404" pitchFamily="49" charset="0"/>
              <a:buChar char="o"/>
            </a:pPr>
            <a:r>
              <a:rPr lang="en-US" sz="1400" dirty="0"/>
              <a:t> Therefore, the VPP Advisory Group recommended we continue to have each state determine if, and how much, of an increase should occur on the state portion, since they are in the best position to determine the final unique pricing of joint membership in their state.</a:t>
            </a:r>
          </a:p>
          <a:p>
            <a:pPr lvl="1">
              <a:spcBef>
                <a:spcPts val="900"/>
              </a:spcBef>
              <a:buFont typeface="Courier New" panose="02070309020205020404" pitchFamily="49" charset="0"/>
              <a:buChar char="o"/>
            </a:pPr>
            <a:r>
              <a:rPr lang="en-US" sz="1400" dirty="0"/>
              <a:t> Once each CSNA determines their state increase independently, they would communicate their decision to ANA and ANA would execute in Central Billing states.</a:t>
            </a:r>
          </a:p>
          <a:p>
            <a:endParaRPr lang="en-US" b="0" dirty="0"/>
          </a:p>
        </p:txBody>
      </p:sp>
      <p:sp>
        <p:nvSpPr>
          <p:cNvPr id="4" name="Slide Number Placeholder 3"/>
          <p:cNvSpPr>
            <a:spLocks noGrp="1"/>
          </p:cNvSpPr>
          <p:nvPr>
            <p:ph type="sldNum" sz="quarter" idx="5"/>
          </p:nvPr>
        </p:nvSpPr>
        <p:spPr/>
        <p:txBody>
          <a:bodyPr/>
          <a:lstStyle/>
          <a:p>
            <a:fld id="{201DBF27-D00B-4ECD-AD4B-534C4134DD1F}" type="slidenum">
              <a:rPr lang="en-US" smtClean="0"/>
              <a:t>24</a:t>
            </a:fld>
            <a:endParaRPr lang="en-US" dirty="0"/>
          </a:p>
        </p:txBody>
      </p:sp>
    </p:spTree>
    <p:extLst>
      <p:ext uri="{BB962C8B-B14F-4D97-AF65-F5344CB8AC3E}">
        <p14:creationId xmlns:p14="http://schemas.microsoft.com/office/powerpoint/2010/main" val="1695957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for the Standard dues rate ($174 or $15 a month), the pricing is the same in every state that executes value pricing.  Both ANA and the CSNA get 50% of the dues, so each get $87 a year.</a:t>
            </a:r>
          </a:p>
          <a:p>
            <a:endParaRPr lang="en-US" dirty="0"/>
          </a:p>
          <a:p>
            <a:r>
              <a:rPr lang="en-US" dirty="0"/>
              <a:t>Given a desire to maintain consistent pricing across the US and maintain the 50/50 dues split, the recommendation for Standard Membership is as follows:</a:t>
            </a:r>
          </a:p>
          <a:p>
            <a:pPr lvl="1">
              <a:spcBef>
                <a:spcPts val="900"/>
              </a:spcBef>
              <a:buFont typeface="Courier New" panose="02070309020205020404" pitchFamily="49" charset="0"/>
              <a:buChar char="o"/>
            </a:pPr>
            <a:r>
              <a:rPr lang="en-US" sz="1400" dirty="0"/>
              <a:t> The ANA dues increase should apply to the </a:t>
            </a:r>
            <a:r>
              <a:rPr lang="en-US" sz="1400" i="0" u="sng" dirty="0"/>
              <a:t>full Joint dues price </a:t>
            </a:r>
            <a:r>
              <a:rPr lang="en-US" sz="1400" dirty="0"/>
              <a:t>of Standard Joint Membership</a:t>
            </a:r>
          </a:p>
          <a:p>
            <a:pPr lvl="1">
              <a:spcBef>
                <a:spcPts val="900"/>
              </a:spcBef>
              <a:buFont typeface="Courier New" panose="02070309020205020404" pitchFamily="49" charset="0"/>
              <a:buChar char="o"/>
            </a:pPr>
            <a:r>
              <a:rPr lang="en-US" sz="1400" dirty="0"/>
              <a:t>The total dues should continue to be split 50/50 between ANA and the C/SNAs, therefore both would share equally in the dues increase</a:t>
            </a:r>
          </a:p>
          <a:p>
            <a:pPr lvl="1">
              <a:spcBef>
                <a:spcPts val="900"/>
              </a:spcBef>
              <a:buFont typeface="Courier New" panose="02070309020205020404" pitchFamily="49" charset="0"/>
              <a:buChar char="o"/>
            </a:pPr>
            <a:endParaRPr lang="en-US" sz="1400" dirty="0"/>
          </a:p>
          <a:p>
            <a:r>
              <a:rPr lang="en-US" sz="1200" dirty="0"/>
              <a:t>Based on the 1% increase annually over 5 years, the dues increase would increase by 5.1% over 5 years and raise $9 to $183 annually.  Both ANA and the CSNAs would continue to split the dues revenue 50/50 and therefore each would get $91.50 annually for Standard Members. </a:t>
            </a:r>
          </a:p>
          <a:p>
            <a:endParaRPr lang="en-US" sz="1200" dirty="0"/>
          </a:p>
          <a:p>
            <a:endParaRPr lang="en-US" sz="1200" dirty="0"/>
          </a:p>
        </p:txBody>
      </p:sp>
      <p:sp>
        <p:nvSpPr>
          <p:cNvPr id="4" name="Slide Number Placeholder 3"/>
          <p:cNvSpPr>
            <a:spLocks noGrp="1"/>
          </p:cNvSpPr>
          <p:nvPr>
            <p:ph type="sldNum" sz="quarter" idx="5"/>
          </p:nvPr>
        </p:nvSpPr>
        <p:spPr/>
        <p:txBody>
          <a:bodyPr/>
          <a:lstStyle/>
          <a:p>
            <a:fld id="{201DBF27-D00B-4ECD-AD4B-534C4134DD1F}" type="slidenum">
              <a:rPr lang="en-US" smtClean="0"/>
              <a:t>25</a:t>
            </a:fld>
            <a:endParaRPr lang="en-US" dirty="0"/>
          </a:p>
        </p:txBody>
      </p:sp>
    </p:spTree>
    <p:extLst>
      <p:ext uri="{BB962C8B-B14F-4D97-AF65-F5344CB8AC3E}">
        <p14:creationId xmlns:p14="http://schemas.microsoft.com/office/powerpoint/2010/main" val="1024458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the first education session we received many questions about how the Dues Escalator will impact Retired Nurses.</a:t>
            </a:r>
          </a:p>
          <a:p>
            <a:endParaRPr lang="en-US" sz="1200" dirty="0"/>
          </a:p>
          <a:p>
            <a:r>
              <a:rPr lang="en-US" sz="1200" dirty="0"/>
              <a:t>So the impact of the dues escalator on retired impact is the exact same as on any other member or membership category – the price will go up by 5.1% in 2025 if the decision is to take the Dues Escalation at that time.</a:t>
            </a:r>
          </a:p>
          <a:p>
            <a:endParaRPr lang="en-US" sz="1200" dirty="0"/>
          </a:p>
          <a:p>
            <a:r>
              <a:rPr lang="en-US" sz="1200" dirty="0"/>
              <a:t>Where some people get confused is in the dues pricing options for a nurse who is newly retired, which is not really a dues escalation question, but I still want to spend a minute on it now.  Remember that states that launched value pricing always grandfathered any existing members who were retired at the discounted price they were paying (75% off full rate) and still gave them Premier Member Benefits.  And nothing changed at all in states not launching VPP – retired nurses still got the discount and were still given all Premier Benefits.</a:t>
            </a:r>
          </a:p>
          <a:p>
            <a:endParaRPr lang="en-US" sz="1200" dirty="0"/>
          </a:p>
          <a:p>
            <a:pPr>
              <a:spcBef>
                <a:spcPts val="900"/>
              </a:spcBef>
            </a:pPr>
            <a:r>
              <a:rPr lang="en-US" sz="1400" b="0" dirty="0"/>
              <a:t>So what about a nurse who decides now to retire?  What happens to their dues rate?  Well that depends--  on whether the CSNA they are in participates in VPP and what dues type they are paying:</a:t>
            </a:r>
          </a:p>
          <a:p>
            <a:pPr>
              <a:spcBef>
                <a:spcPts val="900"/>
              </a:spcBef>
            </a:pPr>
            <a:endParaRPr lang="en-US" sz="1400" b="0" dirty="0"/>
          </a:p>
          <a:p>
            <a:pPr lvl="1">
              <a:spcBef>
                <a:spcPts val="900"/>
              </a:spcBef>
              <a:buFont typeface="Courier New" panose="02070309020205020404" pitchFamily="49" charset="0"/>
              <a:buChar char="o"/>
            </a:pPr>
            <a:r>
              <a:rPr lang="en-US" sz="1400" b="0" dirty="0"/>
              <a:t> If a nurse is in a CSNA that does NOT offer VPP, then they remain eligible to request the discount offered to Retired members (75% off of the full dues price in that state).  Same as always</a:t>
            </a:r>
          </a:p>
          <a:p>
            <a:pPr lvl="1">
              <a:spcBef>
                <a:spcPts val="900"/>
              </a:spcBef>
              <a:buFont typeface="Courier New" panose="02070309020205020404" pitchFamily="49" charset="0"/>
              <a:buChar char="o"/>
            </a:pPr>
            <a:endParaRPr lang="en-US" sz="1400" b="0" dirty="0"/>
          </a:p>
          <a:p>
            <a:pPr lvl="1">
              <a:spcBef>
                <a:spcPts val="900"/>
              </a:spcBef>
              <a:buFont typeface="Courier New" panose="02070309020205020404" pitchFamily="49" charset="0"/>
              <a:buChar char="o"/>
            </a:pPr>
            <a:r>
              <a:rPr lang="en-US" sz="1400" b="0" dirty="0"/>
              <a:t> If a nurse retires and is in a CSNA that DOES offer VPP, it depends on if they were paying Standard dues or Premier Dues:</a:t>
            </a:r>
          </a:p>
          <a:p>
            <a:pPr lvl="2">
              <a:spcBef>
                <a:spcPts val="900"/>
              </a:spcBef>
              <a:buFont typeface="Wingdings" panose="05000000000000000000" pitchFamily="2" charset="2"/>
              <a:buChar char="Ø"/>
            </a:pPr>
            <a:r>
              <a:rPr lang="en-US" sz="1400" b="0" dirty="0"/>
              <a:t>  If they were paying Standard dues before they retired, then they are not eligible for any additional discounts and keep paying $174</a:t>
            </a:r>
          </a:p>
          <a:p>
            <a:pPr lvl="2">
              <a:spcBef>
                <a:spcPts val="900"/>
              </a:spcBef>
              <a:buFont typeface="Wingdings" panose="05000000000000000000" pitchFamily="2" charset="2"/>
              <a:buNone/>
            </a:pPr>
            <a:endParaRPr lang="en-US" sz="1400" b="0" dirty="0"/>
          </a:p>
          <a:p>
            <a:pPr lvl="2">
              <a:spcBef>
                <a:spcPts val="900"/>
              </a:spcBef>
              <a:buFont typeface="Wingdings" panose="05000000000000000000" pitchFamily="2" charset="2"/>
              <a:buChar char="Ø"/>
            </a:pPr>
            <a:r>
              <a:rPr lang="en-US" sz="1400" b="0" dirty="0"/>
              <a:t> If they were paying Premier rates before they retired, after they retire their rate does not change and they are not eligible for the 75% discount, but they CAN downgrade to Standard Membership and give up Premier Benefits</a:t>
            </a:r>
          </a:p>
          <a:p>
            <a:endParaRPr lang="en-US" sz="1200" dirty="0"/>
          </a:p>
        </p:txBody>
      </p:sp>
      <p:sp>
        <p:nvSpPr>
          <p:cNvPr id="4" name="Slide Number Placeholder 3"/>
          <p:cNvSpPr>
            <a:spLocks noGrp="1"/>
          </p:cNvSpPr>
          <p:nvPr>
            <p:ph type="sldNum" sz="quarter" idx="5"/>
          </p:nvPr>
        </p:nvSpPr>
        <p:spPr/>
        <p:txBody>
          <a:bodyPr/>
          <a:lstStyle/>
          <a:p>
            <a:fld id="{201DBF27-D00B-4ECD-AD4B-534C4134DD1F}" type="slidenum">
              <a:rPr lang="en-US" smtClean="0"/>
              <a:t>26</a:t>
            </a:fld>
            <a:endParaRPr lang="en-US" dirty="0"/>
          </a:p>
        </p:txBody>
      </p:sp>
    </p:spTree>
    <p:extLst>
      <p:ext uri="{BB962C8B-B14F-4D97-AF65-F5344CB8AC3E}">
        <p14:creationId xmlns:p14="http://schemas.microsoft.com/office/powerpoint/2010/main" val="2433140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the first education session we </a:t>
            </a:r>
            <a:r>
              <a:rPr lang="en-US" sz="1200"/>
              <a:t>received questions </a:t>
            </a:r>
            <a:r>
              <a:rPr lang="en-US" sz="1200" dirty="0"/>
              <a:t>about how the Dues Escalator will impact IMD members</a:t>
            </a:r>
          </a:p>
          <a:p>
            <a:endParaRPr lang="en-US" sz="1200" b="0" dirty="0"/>
          </a:p>
          <a:p>
            <a:pPr>
              <a:spcBef>
                <a:spcPts val="900"/>
              </a:spcBef>
            </a:pPr>
            <a:r>
              <a:rPr lang="en-US" sz="1400" b="1" dirty="0"/>
              <a:t>The impact on IMD members will always be the same percentage increase that every other member pays – 5.1% increase over 5 years if the Dues Escalation happens for that cycle.</a:t>
            </a:r>
          </a:p>
          <a:p>
            <a:pPr>
              <a:spcBef>
                <a:spcPts val="900"/>
              </a:spcBef>
            </a:pPr>
            <a:endParaRPr lang="en-US" sz="1400" b="1" dirty="0"/>
          </a:p>
          <a:p>
            <a:pPr>
              <a:spcBef>
                <a:spcPts val="900"/>
              </a:spcBef>
            </a:pPr>
            <a:r>
              <a:rPr lang="en-US" sz="1400" b="1" dirty="0"/>
              <a:t>For IMD members paying $191 now, a 5.1% increase would take their dues to $201, a $10 increase.</a:t>
            </a:r>
          </a:p>
          <a:p>
            <a:endParaRPr lang="en-US" sz="1400" b="0" dirty="0"/>
          </a:p>
          <a:p>
            <a:endParaRPr lang="en-US" sz="1200" dirty="0"/>
          </a:p>
        </p:txBody>
      </p:sp>
      <p:sp>
        <p:nvSpPr>
          <p:cNvPr id="4" name="Slide Number Placeholder 3"/>
          <p:cNvSpPr>
            <a:spLocks noGrp="1"/>
          </p:cNvSpPr>
          <p:nvPr>
            <p:ph type="sldNum" sz="quarter" idx="5"/>
          </p:nvPr>
        </p:nvSpPr>
        <p:spPr/>
        <p:txBody>
          <a:bodyPr/>
          <a:lstStyle/>
          <a:p>
            <a:fld id="{201DBF27-D00B-4ECD-AD4B-534C4134DD1F}" type="slidenum">
              <a:rPr lang="en-US" smtClean="0"/>
              <a:t>27</a:t>
            </a:fld>
            <a:endParaRPr lang="en-US" dirty="0"/>
          </a:p>
        </p:txBody>
      </p:sp>
    </p:spTree>
    <p:extLst>
      <p:ext uri="{BB962C8B-B14F-4D97-AF65-F5344CB8AC3E}">
        <p14:creationId xmlns:p14="http://schemas.microsoft.com/office/powerpoint/2010/main" val="1445673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Another question that does not specifically relate to the Dues Escalator but was asked at the first session was about the benefits offered with Premier Membership.</a:t>
            </a:r>
          </a:p>
          <a:p>
            <a:endParaRPr lang="en-US" sz="1200" b="0" dirty="0"/>
          </a:p>
          <a:p>
            <a:r>
              <a:rPr lang="en-US" sz="1200" b="0" dirty="0"/>
              <a:t>On the screen you see the 12 benefits that are unique to Premier Members.  You can learn more about them by going to www.nursingworld.org/Premier </a:t>
            </a:r>
          </a:p>
          <a:p>
            <a:endParaRPr lang="en-US" sz="1200" b="0" dirty="0"/>
          </a:p>
          <a:p>
            <a:r>
              <a:rPr lang="en-US" sz="1200" b="0" dirty="0"/>
              <a:t>We also had a question about how much the Premier Benefits cost to offer.  They were specifically chosen for their high perceived value but also for their low cost.  While they have a value of several hundreds of dollars if all redeemed, the average cost per member based on expected redemption is less than $10.  Premier benefits have been one important factor in keeping our downgrade rate at less than 8% for Premier Members, but have not proven to be a large cost burden for ANA.</a:t>
            </a:r>
            <a:endParaRPr lang="en-US" sz="1400" b="0" dirty="0"/>
          </a:p>
          <a:p>
            <a:endParaRPr lang="en-US" sz="1200" dirty="0"/>
          </a:p>
        </p:txBody>
      </p:sp>
      <p:sp>
        <p:nvSpPr>
          <p:cNvPr id="4" name="Slide Number Placeholder 3"/>
          <p:cNvSpPr>
            <a:spLocks noGrp="1"/>
          </p:cNvSpPr>
          <p:nvPr>
            <p:ph type="sldNum" sz="quarter" idx="5"/>
          </p:nvPr>
        </p:nvSpPr>
        <p:spPr/>
        <p:txBody>
          <a:bodyPr/>
          <a:lstStyle/>
          <a:p>
            <a:fld id="{201DBF27-D00B-4ECD-AD4B-534C4134DD1F}" type="slidenum">
              <a:rPr lang="en-US" smtClean="0"/>
              <a:t>28</a:t>
            </a:fld>
            <a:endParaRPr lang="en-US" dirty="0"/>
          </a:p>
        </p:txBody>
      </p:sp>
    </p:spTree>
    <p:extLst>
      <p:ext uri="{BB962C8B-B14F-4D97-AF65-F5344CB8AC3E}">
        <p14:creationId xmlns:p14="http://schemas.microsoft.com/office/powerpoint/2010/main" val="1816358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wrap up, I want to make sure everyone is aware of the next steps on the Dues Escalator Education</a:t>
            </a:r>
          </a:p>
          <a:p>
            <a:endParaRPr lang="en-US" b="1" i="1" dirty="0"/>
          </a:p>
          <a:p>
            <a:r>
              <a:rPr lang="en-US" b="1" i="1" dirty="0"/>
              <a:t>After this webinar, each state leader will get an education kit that includes a recording of the webinar, the PowerPoint, and an FAQ document </a:t>
            </a:r>
            <a:r>
              <a:rPr lang="en-US" sz="1200" b="1" i="1" dirty="0"/>
              <a:t>that answers commonly asked questions.</a:t>
            </a:r>
          </a:p>
          <a:p>
            <a:endParaRPr lang="en-US" sz="1200" b="1" i="1" dirty="0"/>
          </a:p>
          <a:p>
            <a:pPr marL="0" indent="0">
              <a:buFont typeface="Arial" panose="020B0604020202020204" pitchFamily="34" charset="0"/>
              <a:buNone/>
            </a:pPr>
            <a:r>
              <a:rPr lang="en-US" sz="1200" b="1" i="1" dirty="0">
                <a:solidFill>
                  <a:srgbClr val="FF0000"/>
                </a:solidFill>
              </a:rPr>
              <a:t>At the Virtual Membership Assembly on June 19</a:t>
            </a:r>
            <a:r>
              <a:rPr lang="en-US" sz="1200" b="1" i="1" baseline="30000" dirty="0">
                <a:solidFill>
                  <a:srgbClr val="FF0000"/>
                </a:solidFill>
              </a:rPr>
              <a:t>th</a:t>
            </a:r>
            <a:r>
              <a:rPr lang="en-US" sz="1200" b="1" i="1" dirty="0">
                <a:solidFill>
                  <a:srgbClr val="FF0000"/>
                </a:solidFill>
              </a:rPr>
              <a:t>, we will be briefly discussing the Dues Policy changes related to the Dues Escalator during a meeting hosted by the Professional Policy Committee.  While no amendments can be considered at this discussion due to the standing rules adopted for the Virtual Meeting, clarifying questions and comments from attendees will be heard.  </a:t>
            </a:r>
          </a:p>
          <a:p>
            <a:endParaRPr lang="en-US" sz="1200" dirty="0"/>
          </a:p>
          <a:p>
            <a:r>
              <a:rPr lang="en-US" sz="1200" dirty="0"/>
              <a:t>With that, I thank you for your patience and will open the floor up to questions.</a:t>
            </a:r>
          </a:p>
          <a:p>
            <a:endParaRPr lang="en-US" sz="1200" dirty="0"/>
          </a:p>
          <a:p>
            <a:r>
              <a:rPr lang="en-US" sz="1200" dirty="0"/>
              <a:t>Operator, will you explain to the audience how they can ask questions?</a:t>
            </a:r>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59CCA2D-81FC-344A-B382-DCFBC71C10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8667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you can see the agenda for our discussion today.</a:t>
            </a:r>
          </a:p>
          <a:p>
            <a:endParaRPr lang="en-US" dirty="0"/>
          </a:p>
          <a:p>
            <a:r>
              <a:rPr lang="en-US" dirty="0"/>
              <a:t>During this webinar we will do a deep dive into the process of raising membership dues over time, commonly known as Dues Escalation. You will hear a brief history of why we adopted an ongoing dues escalator process, some of the challenges with the current process, recommendations for a revised process and what role the 2020 ANA Membership Assembly Representatives will play in deciding the future of dues escalation at ANA. </a:t>
            </a:r>
          </a:p>
        </p:txBody>
      </p:sp>
      <p:sp>
        <p:nvSpPr>
          <p:cNvPr id="4" name="Slide Number Placeholder 3"/>
          <p:cNvSpPr>
            <a:spLocks noGrp="1"/>
          </p:cNvSpPr>
          <p:nvPr>
            <p:ph type="sldNum" sz="quarter" idx="10"/>
          </p:nvPr>
        </p:nvSpPr>
        <p:spPr/>
        <p:txBody>
          <a:bodyPr/>
          <a:lstStyle/>
          <a:p>
            <a:fld id="{201DBF27-D00B-4ECD-AD4B-534C4134DD1F}" type="slidenum">
              <a:rPr lang="en-US" smtClean="0"/>
              <a:t>3</a:t>
            </a:fld>
            <a:endParaRPr lang="en-US" dirty="0"/>
          </a:p>
        </p:txBody>
      </p:sp>
    </p:spTree>
    <p:extLst>
      <p:ext uri="{BB962C8B-B14F-4D97-AF65-F5344CB8AC3E}">
        <p14:creationId xmlns:p14="http://schemas.microsoft.com/office/powerpoint/2010/main" val="2995411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that we have a mixed group of people listening today. Some have a lot of background and understand this topic fully but many of you are new to this topic.  Robin and I and ANA staff will be happy to answer any questions. </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59CCA2D-81FC-344A-B382-DCFBC71C10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4107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best business practice when running an association to ensure that revenue keeps up with expenses. Without a periodic increase in dues that takes inflation into account, operations are impacted and the funding of the important programmatic and advocacy work our associations is jeopardized. In 2001, we all learned a painful lesson when after 12 years of the same dues rate, the Membership Assembly had to vote to raise dues by $35 to catch up with inflation and cover the cost of doing business. As you can imagine, many members were very unhappy and some even left our associations. </a:t>
            </a:r>
          </a:p>
          <a:p>
            <a:endParaRPr lang="en-US" dirty="0"/>
          </a:p>
          <a:p>
            <a:r>
              <a:rPr lang="en-US" dirty="0"/>
              <a:t>As important as regular dues escalations are to protect the impact of inflation, other strategic considerations should be considered before increasing your membership dues.  Unfortunately, our current dues escalation policy lacks a built-in mechanism for considering other strategic factors, meaning that a separate vote of the entire membership assembly is required each time you want to  to pause or change the scheduled increase.  After the 2016 and 2019 Membership Assemblies had to vote to pause the scheduled increases, the ANA Board and 2019 Membership Assembly also directed the VPP Advisory Group to review the entire process and make appropriate recommendations.  </a:t>
            </a:r>
          </a:p>
        </p:txBody>
      </p:sp>
      <p:sp>
        <p:nvSpPr>
          <p:cNvPr id="4" name="Slide Number Placeholder 3"/>
          <p:cNvSpPr>
            <a:spLocks noGrp="1"/>
          </p:cNvSpPr>
          <p:nvPr>
            <p:ph type="sldNum" sz="quarter" idx="5"/>
          </p:nvPr>
        </p:nvSpPr>
        <p:spPr/>
        <p:txBody>
          <a:bodyPr/>
          <a:lstStyle/>
          <a:p>
            <a:fld id="{201DBF27-D00B-4ECD-AD4B-534C4134DD1F}" type="slidenum">
              <a:rPr lang="en-US" smtClean="0"/>
              <a:t>4</a:t>
            </a:fld>
            <a:endParaRPr lang="en-US" dirty="0"/>
          </a:p>
        </p:txBody>
      </p:sp>
    </p:spTree>
    <p:extLst>
      <p:ext uri="{BB962C8B-B14F-4D97-AF65-F5344CB8AC3E}">
        <p14:creationId xmlns:p14="http://schemas.microsoft.com/office/powerpoint/2010/main" val="3599850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To provide more context for the recommendations, it is helpful to review the history of the ANA Dues Escalator</a:t>
            </a:r>
          </a:p>
          <a:p>
            <a:pPr marL="174708" indent="-174708">
              <a:buFont typeface="Arial" panose="020B0604020202020204" pitchFamily="34" charset="0"/>
              <a:buChar char="•"/>
            </a:pPr>
            <a:r>
              <a:rPr lang="en-US" dirty="0"/>
              <a:t>In 2004, The ANA House of Delegates approved a process for regular Dues Escalation with the first increase executed January 1, 2005</a:t>
            </a:r>
          </a:p>
          <a:p>
            <a:pPr marL="174708" indent="-174708">
              <a:buFont typeface="Arial" panose="020B0604020202020204" pitchFamily="34" charset="0"/>
              <a:buChar char="•"/>
            </a:pPr>
            <a:r>
              <a:rPr lang="en-US" dirty="0"/>
              <a:t>The rate of annual increase was tied to the change in CPI-U (Consumer Price Index – Urban)</a:t>
            </a:r>
          </a:p>
          <a:p>
            <a:pPr marL="174708" indent="-174708">
              <a:buFont typeface="Arial" panose="020B0604020202020204" pitchFamily="34" charset="0"/>
              <a:buChar char="•"/>
            </a:pPr>
            <a:r>
              <a:rPr lang="en-US" dirty="0"/>
              <a:t>The annual CPI-U change was capped to be no higher than 2% and no lower than 0%</a:t>
            </a:r>
          </a:p>
          <a:p>
            <a:pPr marL="174708" indent="-174708">
              <a:buFont typeface="Arial" panose="020B0604020202020204" pitchFamily="34" charset="0"/>
              <a:buChar char="•"/>
            </a:pPr>
            <a:r>
              <a:rPr lang="en-US" dirty="0"/>
              <a:t>The Dues Escalation was executed every three years on the ANA portion of dues </a:t>
            </a:r>
          </a:p>
          <a:p>
            <a:pPr marL="174708" indent="-174708">
              <a:buFont typeface="Arial" panose="020B0604020202020204" pitchFamily="34" charset="0"/>
              <a:buChar char="•"/>
            </a:pPr>
            <a:r>
              <a:rPr lang="en-US" dirty="0"/>
              <a:t>Annual increases for the three-year cycle were added cumulatively and the increase was rounded to the nearest dollar</a:t>
            </a:r>
          </a:p>
          <a:p>
            <a:pPr marL="174708" indent="-174708">
              <a:buFont typeface="Arial" panose="020B0604020202020204" pitchFamily="34" charset="0"/>
              <a:buChar char="•"/>
            </a:pPr>
            <a:r>
              <a:rPr lang="en-US" dirty="0"/>
              <a:t>The last executed Dues Escalation covered the period 2010-2013 and occurred on 1/1/2014 </a:t>
            </a:r>
            <a:r>
              <a:rPr lang="en-US" b="0" dirty="0">
                <a:highlight>
                  <a:srgbClr val="FFFF00"/>
                </a:highlight>
              </a:rPr>
              <a:t>in the amount of $8.00 on the ANA portion of dues.  </a:t>
            </a:r>
          </a:p>
          <a:p>
            <a:pPr marL="174708" indent="-174708">
              <a:buFont typeface="Arial" panose="020B0604020202020204" pitchFamily="34" charset="0"/>
              <a:buChar char="•"/>
            </a:pPr>
            <a:r>
              <a:rPr lang="en-US" b="0" dirty="0">
                <a:highlight>
                  <a:srgbClr val="FFFF00"/>
                </a:highlight>
              </a:rPr>
              <a:t>It is important to point out again that the dues escalation is only for the ANA portion of our dues. It is up to individual states to decided whether to raise the state portion of our membership dues.</a:t>
            </a:r>
          </a:p>
          <a:p>
            <a:endParaRPr lang="en-US" dirty="0"/>
          </a:p>
        </p:txBody>
      </p:sp>
      <p:sp>
        <p:nvSpPr>
          <p:cNvPr id="4" name="Slide Number Placeholder 3"/>
          <p:cNvSpPr>
            <a:spLocks noGrp="1"/>
          </p:cNvSpPr>
          <p:nvPr>
            <p:ph type="sldNum" sz="quarter" idx="5"/>
          </p:nvPr>
        </p:nvSpPr>
        <p:spPr/>
        <p:txBody>
          <a:bodyPr/>
          <a:lstStyle/>
          <a:p>
            <a:fld id="{201DBF27-D00B-4ECD-AD4B-534C4134DD1F}" type="slidenum">
              <a:rPr lang="en-US" smtClean="0"/>
              <a:t>5</a:t>
            </a:fld>
            <a:endParaRPr lang="en-US" dirty="0"/>
          </a:p>
        </p:txBody>
      </p:sp>
    </p:spTree>
    <p:extLst>
      <p:ext uri="{BB962C8B-B14F-4D97-AF65-F5344CB8AC3E}">
        <p14:creationId xmlns:p14="http://schemas.microsoft.com/office/powerpoint/2010/main" val="788103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In 2013 the Value Pricing Pilot was launched. The pilot proved successful in reaching its targeted goal: By decreasing the joint dues rate to $174 we increased membership growth to record levels in the pilot states while also growing total dues revenue. But because the MA did not want to change the key variable of the $174 member dues pricing during the pilot , the Membership Assembly voted to pause and then permanently cancel the 2014-2016 dues increase, and also voted to pause the 2017-2019 scheduled increase pending a review of the current dues escalation.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Had the last two scheduled increases not been paused, the Joint membership dues rate for value pricing would have already risen by $11 to $185.</a:t>
            </a:r>
          </a:p>
          <a:p>
            <a:endParaRPr lang="en-US" dirty="0"/>
          </a:p>
        </p:txBody>
      </p:sp>
      <p:sp>
        <p:nvSpPr>
          <p:cNvPr id="4" name="Slide Number Placeholder 3"/>
          <p:cNvSpPr>
            <a:spLocks noGrp="1"/>
          </p:cNvSpPr>
          <p:nvPr>
            <p:ph type="sldNum" sz="quarter" idx="5"/>
          </p:nvPr>
        </p:nvSpPr>
        <p:spPr/>
        <p:txBody>
          <a:bodyPr/>
          <a:lstStyle/>
          <a:p>
            <a:fld id="{201DBF27-D00B-4ECD-AD4B-534C4134DD1F}" type="slidenum">
              <a:rPr lang="en-US" smtClean="0"/>
              <a:t>6</a:t>
            </a:fld>
            <a:endParaRPr lang="en-US" dirty="0"/>
          </a:p>
        </p:txBody>
      </p:sp>
    </p:spTree>
    <p:extLst>
      <p:ext uri="{BB962C8B-B14F-4D97-AF65-F5344CB8AC3E}">
        <p14:creationId xmlns:p14="http://schemas.microsoft.com/office/powerpoint/2010/main" val="2858703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As mentioned earlier, the VPP Advisory Group was formed in June 2018 to develop recommendations to Institutionalize Value Pricing across ANA. The 2019 Membership Assembly approved the institutionalization of the  Value Pricing Program model and this has been successfully adopted in 31 CSNAs with more in the pipeline. However, as you have seen from these past slides, the dues escalator policy had enough questions to warrant our VPP Advisory Group, at the request of the ANA Board and Membership Assembly, to do a deep dive into the current policy and recommend an alternate solution for consideration.  </a:t>
            </a:r>
          </a:p>
          <a:p>
            <a:pPr marL="174708" indent="-174708">
              <a:buFont typeface="Arial" panose="020B0604020202020204" pitchFamily="34" charset="0"/>
              <a:buChar char="•"/>
            </a:pPr>
            <a:r>
              <a:rPr lang="en-US" dirty="0"/>
              <a:t>The requested deadline for this recommendation was the 2021 Membership Assembly, but we are pleased to say that we have completed our work a year ahead of schedule. </a:t>
            </a:r>
          </a:p>
          <a:p>
            <a:pPr marL="174708" indent="-174708">
              <a:buFont typeface="Arial" panose="020B0604020202020204" pitchFamily="34" charset="0"/>
              <a:buChar char="•"/>
            </a:pPr>
            <a:r>
              <a:rPr lang="en-US" dirty="0"/>
              <a:t>According to the </a:t>
            </a:r>
            <a:r>
              <a:rPr lang="en-US" b="0" dirty="0"/>
              <a:t>recommendation approval process section </a:t>
            </a:r>
            <a:r>
              <a:rPr lang="en-US" dirty="0"/>
              <a:t>in the bottom of this slide, the Dues Escalator recommendations from the VPP Advisory group were presented and approved by the ANA Board of Directors in December 2019 without changes. However since the recommendations were actively shared at the Leadership Summit and later discussed at the EEC meeting, the VPP advisory group responded to feedback from the state leaders and revised the implementation timing, and those revised recommendations were once again approved by the ANA Board in February.</a:t>
            </a:r>
          </a:p>
          <a:p>
            <a:pPr marL="174708" indent="-174708">
              <a:buFont typeface="Arial" panose="020B0604020202020204" pitchFamily="34" charset="0"/>
              <a:buChar char="•"/>
            </a:pPr>
            <a:r>
              <a:rPr lang="en-US" dirty="0"/>
              <a:t>All revisions to the ANA Dues Policy, which includes the Dues Escalator process, requires a vote by the ANA Membership Assembly. This vote is planned for the Virtual 2020 Membership Assembly in June and is the reason why you are on this webinar. </a:t>
            </a:r>
          </a:p>
          <a:p>
            <a:pPr marL="174708" indent="-174708">
              <a:buFont typeface="Arial" panose="020B0604020202020204" pitchFamily="34" charset="0"/>
              <a:buChar char="•"/>
            </a:pPr>
            <a:r>
              <a:rPr lang="en-US" sz="1800" b="1" i="1" dirty="0">
                <a:solidFill>
                  <a:srgbClr val="FF0000"/>
                </a:solidFill>
              </a:rPr>
              <a:t>On the Friday of Membership Assembly, the Professional Policy Committee will hold a hearing where MA representatives can comment and ask clarifying questions on the recommended Dues Policy changes.  </a:t>
            </a:r>
          </a:p>
          <a:p>
            <a:endParaRPr lang="en-US" dirty="0"/>
          </a:p>
          <a:p>
            <a:endParaRPr lang="en-US" dirty="0"/>
          </a:p>
        </p:txBody>
      </p:sp>
      <p:sp>
        <p:nvSpPr>
          <p:cNvPr id="4" name="Slide Number Placeholder 3"/>
          <p:cNvSpPr>
            <a:spLocks noGrp="1"/>
          </p:cNvSpPr>
          <p:nvPr>
            <p:ph type="sldNum" sz="quarter" idx="5"/>
          </p:nvPr>
        </p:nvSpPr>
        <p:spPr/>
        <p:txBody>
          <a:bodyPr/>
          <a:lstStyle/>
          <a:p>
            <a:fld id="{201DBF27-D00B-4ECD-AD4B-534C4134DD1F}" type="slidenum">
              <a:rPr lang="en-US" smtClean="0"/>
              <a:t>7</a:t>
            </a:fld>
            <a:endParaRPr lang="en-US" dirty="0"/>
          </a:p>
        </p:txBody>
      </p:sp>
    </p:spTree>
    <p:extLst>
      <p:ext uri="{BB962C8B-B14F-4D97-AF65-F5344CB8AC3E}">
        <p14:creationId xmlns:p14="http://schemas.microsoft.com/office/powerpoint/2010/main" val="2796456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goals of this presentation is to assure CSNA leaders that the VPP Advisory group approach in reviewing the Dues Escalator process. </a:t>
            </a:r>
          </a:p>
          <a:p>
            <a:r>
              <a:rPr lang="en-US" dirty="0"/>
              <a:t>We started out by asking a series of questions, which are detailed on the screen. </a:t>
            </a:r>
          </a:p>
          <a:p>
            <a:r>
              <a:rPr lang="en-US" dirty="0"/>
              <a:t>We met frequently over several months and branched off into sub-groups and the re-convened the entire group to analyze our work.  There was a lot of diversity of thinking but through widespread discussion, in the end, a clear consensus was formed and the VPP Advisory Group brought our recommendations forward. </a:t>
            </a:r>
          </a:p>
          <a:p>
            <a:endParaRPr lang="en-US" dirty="0"/>
          </a:p>
          <a:p>
            <a:r>
              <a:rPr lang="en-US" dirty="0"/>
              <a:t>Later in this presentation, Willa will be doing a deep dive on all these questions, explaining the alternative views considered and the rationale for what was decided.</a:t>
            </a:r>
          </a:p>
          <a:p>
            <a:endParaRPr lang="en-US" dirty="0"/>
          </a:p>
        </p:txBody>
      </p:sp>
      <p:sp>
        <p:nvSpPr>
          <p:cNvPr id="4" name="Slide Number Placeholder 3"/>
          <p:cNvSpPr>
            <a:spLocks noGrp="1"/>
          </p:cNvSpPr>
          <p:nvPr>
            <p:ph type="sldNum" sz="quarter" idx="5"/>
          </p:nvPr>
        </p:nvSpPr>
        <p:spPr/>
        <p:txBody>
          <a:bodyPr/>
          <a:lstStyle/>
          <a:p>
            <a:fld id="{201DBF27-D00B-4ECD-AD4B-534C4134DD1F}" type="slidenum">
              <a:rPr lang="en-US" smtClean="0"/>
              <a:t>8</a:t>
            </a:fld>
            <a:endParaRPr lang="en-US" dirty="0"/>
          </a:p>
        </p:txBody>
      </p:sp>
    </p:spTree>
    <p:extLst>
      <p:ext uri="{BB962C8B-B14F-4D97-AF65-F5344CB8AC3E}">
        <p14:creationId xmlns:p14="http://schemas.microsoft.com/office/powerpoint/2010/main" val="1846155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On this slide I want to summarize the recommendations of how the VPP Advisory Group recommends we change the Dues Escalation process.</a:t>
            </a:r>
          </a:p>
          <a:p>
            <a:endParaRPr lang="en-US" sz="2000" dirty="0"/>
          </a:p>
          <a:p>
            <a:r>
              <a:rPr lang="en-US" sz="2000" dirty="0"/>
              <a:t>I know many of you will want more detail of how the group came to this recommendation, and as I said Willa will be reviewing that information on subsequent slides.  But first we want to be clear what the Membership Assembly will be voting on. </a:t>
            </a:r>
          </a:p>
          <a:p>
            <a:endParaRPr lang="en-US" sz="2000" dirty="0"/>
          </a:p>
          <a:p>
            <a:r>
              <a:rPr lang="en-US" sz="2000" dirty="0"/>
              <a:t>The Dues Escalation will be executed on a five-year cycle</a:t>
            </a:r>
          </a:p>
          <a:p>
            <a:endParaRPr lang="en-US" sz="2000" dirty="0"/>
          </a:p>
          <a:p>
            <a:r>
              <a:rPr lang="en-US" sz="2000" dirty="0"/>
              <a:t>Membership dues will now increase by a flat 1% per year</a:t>
            </a:r>
          </a:p>
          <a:p>
            <a:endParaRPr lang="en-US" sz="2000" dirty="0"/>
          </a:p>
          <a:p>
            <a:r>
              <a:rPr lang="en-US" sz="2000" dirty="0"/>
              <a:t>The ANA Board will create a committee to review and recommend whether the planned increase should happen for that five-year period</a:t>
            </a:r>
          </a:p>
          <a:p>
            <a:pPr lvl="1">
              <a:buFont typeface="Courier New" panose="02070309020205020404" pitchFamily="49" charset="0"/>
              <a:buChar char="o"/>
            </a:pPr>
            <a:r>
              <a:rPr lang="en-US" sz="2000" dirty="0"/>
              <a:t> If the Board decides to take the increase, no further approval from the MA is required</a:t>
            </a:r>
          </a:p>
          <a:p>
            <a:pPr lvl="1">
              <a:buFont typeface="Courier New" panose="02070309020205020404" pitchFamily="49" charset="0"/>
              <a:buChar char="o"/>
            </a:pPr>
            <a:r>
              <a:rPr lang="en-US" sz="2000" dirty="0"/>
              <a:t> If the Board decides to NOT take the increase, a  Membership Assembly vote is required</a:t>
            </a:r>
          </a:p>
          <a:p>
            <a:pPr lvl="1">
              <a:buFont typeface="Courier New" panose="02070309020205020404" pitchFamily="49" charset="0"/>
              <a:buChar char="o"/>
            </a:pPr>
            <a:endParaRPr lang="en-US" sz="2000" dirty="0"/>
          </a:p>
          <a:p>
            <a:pPr>
              <a:buFont typeface="Arial" panose="020B0604020202020204" pitchFamily="34" charset="0"/>
              <a:buChar char="•"/>
            </a:pPr>
            <a:r>
              <a:rPr lang="en-US" sz="2000" dirty="0"/>
              <a:t> If a Dues Escalator increase does occur:</a:t>
            </a:r>
          </a:p>
          <a:p>
            <a:pPr lvl="1">
              <a:buFont typeface="Courier New" panose="02070309020205020404" pitchFamily="49" charset="0"/>
              <a:buChar char="o"/>
            </a:pPr>
            <a:r>
              <a:rPr lang="en-US" sz="2000" dirty="0"/>
              <a:t> For Premier Members (which covers the members who pay the traditionally higher dues pricing in place before value pricing but get extra benefits)</a:t>
            </a:r>
          </a:p>
          <a:p>
            <a:pPr lvl="2">
              <a:buFont typeface="Wingdings" panose="05000000000000000000" pitchFamily="2" charset="2"/>
              <a:buChar char="§"/>
            </a:pPr>
            <a:r>
              <a:rPr lang="en-US" sz="2000" dirty="0"/>
              <a:t> The increase applies </a:t>
            </a:r>
            <a:r>
              <a:rPr lang="en-US" sz="2000" u="sng" dirty="0"/>
              <a:t>only</a:t>
            </a:r>
            <a:r>
              <a:rPr lang="en-US" sz="2000" dirty="0"/>
              <a:t> to the ANA portion</a:t>
            </a:r>
          </a:p>
          <a:p>
            <a:pPr lvl="2">
              <a:buFont typeface="Wingdings" panose="05000000000000000000" pitchFamily="2" charset="2"/>
              <a:buChar char="§"/>
            </a:pPr>
            <a:r>
              <a:rPr lang="en-US" sz="2000" dirty="0"/>
              <a:t> The C/SNA determines the dues change on their state dues portion, thus determining the change in total Joint Membership dues</a:t>
            </a:r>
          </a:p>
          <a:p>
            <a:pPr lvl="1">
              <a:buFont typeface="Courier New" panose="02070309020205020404" pitchFamily="49" charset="0"/>
              <a:buChar char="o"/>
            </a:pPr>
            <a:r>
              <a:rPr lang="en-US" sz="2000" dirty="0"/>
              <a:t> For Standard Members (otherwise known as “$15 a month value priced membership”:</a:t>
            </a:r>
          </a:p>
          <a:p>
            <a:pPr lvl="2">
              <a:buFont typeface="Wingdings" panose="05000000000000000000" pitchFamily="2" charset="2"/>
              <a:buChar char="§"/>
            </a:pPr>
            <a:r>
              <a:rPr lang="en-US" sz="2000" dirty="0"/>
              <a:t> The increase applies to the </a:t>
            </a:r>
            <a:r>
              <a:rPr lang="en-US" sz="2000" u="sng" dirty="0"/>
              <a:t>full</a:t>
            </a:r>
            <a:r>
              <a:rPr lang="en-US" sz="2000" dirty="0"/>
              <a:t> dues price of Joint Membership (both the ANA and CSNA portion)</a:t>
            </a:r>
          </a:p>
          <a:p>
            <a:pPr lvl="2">
              <a:buFont typeface="Wingdings" panose="05000000000000000000" pitchFamily="2" charset="2"/>
              <a:buChar char="§"/>
            </a:pPr>
            <a:r>
              <a:rPr lang="en-US" sz="2000" dirty="0"/>
              <a:t> ANA and the C/SNAs split the increase and thus maintain a 50/50 split of dues and uniform pricing across the country</a:t>
            </a:r>
          </a:p>
          <a:p>
            <a:pPr lvl="2">
              <a:buFont typeface="Wingdings" panose="05000000000000000000" pitchFamily="2" charset="2"/>
              <a:buChar char="§"/>
            </a:pPr>
            <a:endParaRPr lang="en-US" sz="2000" dirty="0"/>
          </a:p>
          <a:p>
            <a:pPr lvl="0">
              <a:buFont typeface="Wingdings" panose="05000000000000000000" pitchFamily="2" charset="2"/>
              <a:buChar char="§"/>
            </a:pPr>
            <a:r>
              <a:rPr lang="en-US" sz="2000" dirty="0"/>
              <a:t> Permanently cancel the currently paused dues escalation for the 2017-2019 cycle. </a:t>
            </a:r>
          </a:p>
          <a:p>
            <a:pPr marL="628650" lvl="1" indent="-171450">
              <a:buFont typeface="Courier New" panose="02070309020205020404" pitchFamily="49" charset="0"/>
              <a:buChar char="o"/>
            </a:pPr>
            <a:r>
              <a:rPr lang="en-US" dirty="0"/>
              <a:t>By starting the 5-year cycle in 2020, this pushes out the next scheduled dues increase to January 2025</a:t>
            </a:r>
          </a:p>
        </p:txBody>
      </p:sp>
      <p:sp>
        <p:nvSpPr>
          <p:cNvPr id="4" name="Slide Number Placeholder 3"/>
          <p:cNvSpPr>
            <a:spLocks noGrp="1"/>
          </p:cNvSpPr>
          <p:nvPr>
            <p:ph type="sldNum" sz="quarter" idx="5"/>
          </p:nvPr>
        </p:nvSpPr>
        <p:spPr/>
        <p:txBody>
          <a:bodyPr/>
          <a:lstStyle/>
          <a:p>
            <a:fld id="{201DBF27-D00B-4ECD-AD4B-534C4134DD1F}" type="slidenum">
              <a:rPr lang="en-US" smtClean="0"/>
              <a:t>9</a:t>
            </a:fld>
            <a:endParaRPr lang="en-US" dirty="0"/>
          </a:p>
        </p:txBody>
      </p:sp>
    </p:spTree>
    <p:extLst>
      <p:ext uri="{BB962C8B-B14F-4D97-AF65-F5344CB8AC3E}">
        <p14:creationId xmlns:p14="http://schemas.microsoft.com/office/powerpoint/2010/main" val="4010540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2A3B9E-BED1-5E4F-B1AA-0FBB8ADC54AA}" type="slidenum">
              <a:rPr lang="en-US" smtClean="0"/>
              <a:t>‹#›</a:t>
            </a:fld>
            <a:endParaRPr lang="en-US" dirty="0"/>
          </a:p>
        </p:txBody>
      </p:sp>
    </p:spTree>
    <p:extLst>
      <p:ext uri="{BB962C8B-B14F-4D97-AF65-F5344CB8AC3E}">
        <p14:creationId xmlns:p14="http://schemas.microsoft.com/office/powerpoint/2010/main" val="1225566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708025"/>
            <a:ext cx="2949575" cy="120015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6200" y="1093840"/>
            <a:ext cx="4629150" cy="3654425"/>
          </a:xfrm>
        </p:spPr>
        <p:txBody>
          <a:bodyPr/>
          <a:lstStyle>
            <a:lvl1pPr>
              <a:defRPr sz="3200">
                <a:solidFill>
                  <a:schemeClr val="tx1">
                    <a:lumMod val="75000"/>
                    <a:lumOff val="25000"/>
                  </a:schemeClr>
                </a:solidFill>
              </a:defRPr>
            </a:lvl1pPr>
            <a:lvl2pPr>
              <a:defRPr sz="2800">
                <a:solidFill>
                  <a:schemeClr val="tx1">
                    <a:lumMod val="75000"/>
                    <a:lumOff val="25000"/>
                  </a:schemeClr>
                </a:solidFill>
              </a:defRPr>
            </a:lvl2pPr>
            <a:lvl3pPr>
              <a:defRPr sz="24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8650" y="2084293"/>
            <a:ext cx="2949575" cy="2682969"/>
          </a:xfrm>
        </p:spPr>
        <p:txBody>
          <a:bodyPr/>
          <a:lstStyle>
            <a:lvl1pPr marL="0" indent="0">
              <a:buNone/>
              <a:defRPr sz="16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defRPr>
                <a:solidFill>
                  <a:schemeClr val="tx1">
                    <a:lumMod val="75000"/>
                    <a:lumOff val="25000"/>
                  </a:schemeClr>
                </a:solidFill>
              </a:defRPr>
            </a:lvl1pPr>
          </a:lstStyle>
          <a:p>
            <a:fld id="{1A2A3B9E-BED1-5E4F-B1AA-0FBB8ADC54AA}" type="slidenum">
              <a:rPr lang="en-US" smtClean="0"/>
              <a:pPr/>
              <a:t>‹#›</a:t>
            </a:fld>
            <a:endParaRPr lang="en-US" dirty="0"/>
          </a:p>
        </p:txBody>
      </p:sp>
    </p:spTree>
    <p:extLst>
      <p:ext uri="{BB962C8B-B14F-4D97-AF65-F5344CB8AC3E}">
        <p14:creationId xmlns:p14="http://schemas.microsoft.com/office/powerpoint/2010/main" val="1573128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708025"/>
            <a:ext cx="2949575" cy="120015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3887788" y="996856"/>
            <a:ext cx="4629150" cy="3654425"/>
          </a:xfrm>
        </p:spPr>
        <p:txBody>
          <a:bodyPr/>
          <a:lstStyle>
            <a:lvl1pPr marL="0" indent="0">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8650" y="2057399"/>
            <a:ext cx="2949575" cy="2709863"/>
          </a:xfrm>
        </p:spPr>
        <p:txBody>
          <a:bodyPr/>
          <a:lstStyle>
            <a:lvl1pPr marL="0" indent="0">
              <a:buNone/>
              <a:defRPr sz="16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defRPr>
                <a:solidFill>
                  <a:schemeClr val="tx1">
                    <a:lumMod val="75000"/>
                    <a:lumOff val="25000"/>
                  </a:schemeClr>
                </a:solidFill>
              </a:defRPr>
            </a:lvl1pPr>
          </a:lstStyle>
          <a:p>
            <a:fld id="{1A2A3B9E-BED1-5E4F-B1AA-0FBB8ADC54AA}" type="slidenum">
              <a:rPr lang="en-US" smtClean="0"/>
              <a:pPr/>
              <a:t>‹#›</a:t>
            </a:fld>
            <a:endParaRPr lang="en-US" dirty="0"/>
          </a:p>
        </p:txBody>
      </p:sp>
    </p:spTree>
    <p:extLst>
      <p:ext uri="{BB962C8B-B14F-4D97-AF65-F5344CB8AC3E}">
        <p14:creationId xmlns:p14="http://schemas.microsoft.com/office/powerpoint/2010/main" val="1905403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7"/>
          <p:cNvSpPr>
            <a:spLocks noGrp="1"/>
          </p:cNvSpPr>
          <p:nvPr>
            <p:ph type="title"/>
          </p:nvPr>
        </p:nvSpPr>
        <p:spPr>
          <a:xfrm>
            <a:off x="4545105" y="1282507"/>
            <a:ext cx="4061012" cy="828682"/>
          </a:xfrm>
          <a:prstGeom prst="rect">
            <a:avLst/>
          </a:prstGeom>
        </p:spPr>
        <p:txBody>
          <a:bodyPr/>
          <a:lstStyle>
            <a:lvl1pPr>
              <a:defRPr sz="3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650209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7"/>
          <p:cNvSpPr>
            <a:spLocks noGrp="1"/>
          </p:cNvSpPr>
          <p:nvPr>
            <p:ph type="title"/>
          </p:nvPr>
        </p:nvSpPr>
        <p:spPr>
          <a:xfrm>
            <a:off x="4545105" y="1282507"/>
            <a:ext cx="4061012" cy="828682"/>
          </a:xfrm>
          <a:prstGeom prst="rect">
            <a:avLst/>
          </a:prstGeom>
        </p:spPr>
        <p:txBody>
          <a:bodyPr/>
          <a:lstStyle>
            <a:lvl1pPr>
              <a:defRPr sz="3000">
                <a:solidFill>
                  <a:schemeClr val="bg1"/>
                </a:solidFill>
              </a:defRPr>
            </a:lvl1pPr>
          </a:lstStyle>
          <a:p>
            <a:r>
              <a:rPr lang="en-US" dirty="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7"/>
          <p:cNvSpPr>
            <a:spLocks noGrp="1"/>
          </p:cNvSpPr>
          <p:nvPr>
            <p:ph type="title"/>
          </p:nvPr>
        </p:nvSpPr>
        <p:spPr>
          <a:xfrm>
            <a:off x="455769" y="1927965"/>
            <a:ext cx="5810559" cy="920749"/>
          </a:xfrm>
          <a:prstGeom prst="rect">
            <a:avLst/>
          </a:prstGeom>
        </p:spPr>
        <p:txBody>
          <a:bodyPr/>
          <a:lstStyle>
            <a:lvl1pPr>
              <a:defRPr sz="3000">
                <a:solidFill>
                  <a:schemeClr val="bg1"/>
                </a:solidFill>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312020"/>
            <a:ext cx="6858000" cy="17907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172570"/>
            <a:ext cx="6858000" cy="1241425"/>
          </a:xfrm>
        </p:spPr>
        <p:txBody>
          <a:bodyPr/>
          <a:lstStyle>
            <a:lvl1pPr marL="0" indent="0" algn="ctr">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defRPr>
                <a:solidFill>
                  <a:schemeClr val="tx1">
                    <a:lumMod val="75000"/>
                    <a:lumOff val="25000"/>
                  </a:schemeClr>
                </a:solidFill>
              </a:defRPr>
            </a:lvl1pPr>
          </a:lstStyle>
          <a:p>
            <a:fld id="{1A2A3B9E-BED1-5E4F-B1AA-0FBB8ADC54AA}" type="slidenum">
              <a:rPr lang="en-US" smtClean="0"/>
              <a:pPr/>
              <a:t>‹#›</a:t>
            </a:fld>
            <a:endParaRPr lang="en-US" dirty="0"/>
          </a:p>
        </p:txBody>
      </p:sp>
    </p:spTree>
    <p:extLst>
      <p:ext uri="{BB962C8B-B14F-4D97-AF65-F5344CB8AC3E}">
        <p14:creationId xmlns:p14="http://schemas.microsoft.com/office/powerpoint/2010/main" val="674843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1">
                    <a:lumMod val="75000"/>
                    <a:lumOff val="25000"/>
                  </a:schemeClr>
                </a:solidFill>
              </a:defRPr>
            </a:lvl1pPr>
          </a:lstStyle>
          <a:p>
            <a:fld id="{1A2A3B9E-BED1-5E4F-B1AA-0FBB8ADC54AA}" type="slidenum">
              <a:rPr lang="en-US" smtClean="0"/>
              <a:pPr/>
              <a:t>‹#›</a:t>
            </a:fld>
            <a:endParaRPr lang="en-US" dirty="0"/>
          </a:p>
        </p:txBody>
      </p:sp>
    </p:spTree>
    <p:extLst>
      <p:ext uri="{BB962C8B-B14F-4D97-AF65-F5344CB8AC3E}">
        <p14:creationId xmlns:p14="http://schemas.microsoft.com/office/powerpoint/2010/main" val="1234018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solidFill>
                  <a:schemeClr val="tx1">
                    <a:lumMod val="75000"/>
                    <a:lumOff val="25000"/>
                  </a:schemeClr>
                </a:solidFill>
              </a:defRPr>
            </a:lvl1pPr>
          </a:lstStyle>
          <a:p>
            <a:fld id="{1A2A3B9E-BED1-5E4F-B1AA-0FBB8ADC54AA}" type="slidenum">
              <a:rPr lang="en-US" smtClean="0"/>
              <a:pPr/>
              <a:t>‹#›</a:t>
            </a:fld>
            <a:endParaRPr lang="en-US" dirty="0"/>
          </a:p>
        </p:txBody>
      </p:sp>
    </p:spTree>
    <p:extLst>
      <p:ext uri="{BB962C8B-B14F-4D97-AF65-F5344CB8AC3E}">
        <p14:creationId xmlns:p14="http://schemas.microsoft.com/office/powerpoint/2010/main" val="1899047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708879"/>
            <a:ext cx="3867150" cy="2923446"/>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08879"/>
            <a:ext cx="3867150" cy="2923446"/>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a:solidFill>
                  <a:schemeClr val="tx1">
                    <a:lumMod val="75000"/>
                    <a:lumOff val="25000"/>
                  </a:schemeClr>
                </a:solidFill>
              </a:defRPr>
            </a:lvl1pPr>
          </a:lstStyle>
          <a:p>
            <a:fld id="{1A2A3B9E-BED1-5E4F-B1AA-0FBB8ADC54AA}" type="slidenum">
              <a:rPr lang="en-US" smtClean="0"/>
              <a:pPr/>
              <a:t>‹#›</a:t>
            </a:fld>
            <a:endParaRPr lang="en-US" dirty="0"/>
          </a:p>
        </p:txBody>
      </p:sp>
    </p:spTree>
    <p:extLst>
      <p:ext uri="{BB962C8B-B14F-4D97-AF65-F5344CB8AC3E}">
        <p14:creationId xmlns:p14="http://schemas.microsoft.com/office/powerpoint/2010/main" val="1396009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4767263"/>
            <a:ext cx="2057400" cy="274637"/>
          </a:xfrm>
          <a:prstGeom prst="rect">
            <a:avLst/>
          </a:prstGeom>
        </p:spPr>
        <p:txBody>
          <a:bodyPr/>
          <a:lstStyle>
            <a:lvl1pPr>
              <a:defRPr>
                <a:solidFill>
                  <a:schemeClr val="tx1">
                    <a:lumMod val="75000"/>
                    <a:lumOff val="25000"/>
                  </a:schemeClr>
                </a:solidFill>
              </a:defRPr>
            </a:lvl1pPr>
          </a:lstStyle>
          <a:p>
            <a:fld id="{9252BAAE-682C-B84C-85C0-3C4598D5A204}" type="datetimeFigureOut">
              <a:rPr lang="en-US" smtClean="0"/>
              <a:pPr/>
              <a:t>6/17/2020</a:t>
            </a:fld>
            <a:endParaRPr lang="en-US" dirty="0"/>
          </a:p>
        </p:txBody>
      </p:sp>
      <p:sp>
        <p:nvSpPr>
          <p:cNvPr id="4" name="Footer Placeholder 3"/>
          <p:cNvSpPr>
            <a:spLocks noGrp="1"/>
          </p:cNvSpPr>
          <p:nvPr>
            <p:ph type="ftr" sz="quarter" idx="11"/>
          </p:nvPr>
        </p:nvSpPr>
        <p:spPr>
          <a:xfrm>
            <a:off x="3028950" y="4767263"/>
            <a:ext cx="3086100" cy="274637"/>
          </a:xfrm>
          <a:prstGeom prst="rect">
            <a:avLst/>
          </a:prstGeom>
        </p:spPr>
        <p:txBody>
          <a:bodyPr/>
          <a:lstStyle>
            <a:lvl1pPr>
              <a:defRPr>
                <a:solidFill>
                  <a:schemeClr val="tx1">
                    <a:lumMod val="75000"/>
                    <a:lumOff val="2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75000"/>
                    <a:lumOff val="25000"/>
                  </a:schemeClr>
                </a:solidFill>
              </a:defRPr>
            </a:lvl1pPr>
          </a:lstStyle>
          <a:p>
            <a:fld id="{1A2A3B9E-BED1-5E4F-B1AA-0FBB8ADC54AA}" type="slidenum">
              <a:rPr lang="en-US" smtClean="0"/>
              <a:pPr/>
              <a:t>‹#›</a:t>
            </a:fld>
            <a:endParaRPr lang="en-US" dirty="0"/>
          </a:p>
        </p:txBody>
      </p:sp>
    </p:spTree>
    <p:extLst>
      <p:ext uri="{BB962C8B-B14F-4D97-AF65-F5344CB8AC3E}">
        <p14:creationId xmlns:p14="http://schemas.microsoft.com/office/powerpoint/2010/main" val="12139180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5.png"/><Relationship Id="rId4" Type="http://schemas.openxmlformats.org/officeDocument/2006/relationships/slideLayout" Target="../slideLayouts/slideLayout8.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64003664"/>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4016726"/>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1353962"/>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87808755"/>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05657"/>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85951"/>
            <a:ext cx="7886700" cy="27463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lumMod val="75000"/>
                    <a:lumOff val="25000"/>
                  </a:schemeClr>
                </a:solidFill>
              </a:defRPr>
            </a:lvl1pPr>
          </a:lstStyle>
          <a:p>
            <a:fld id="{1A2A3B9E-BED1-5E4F-B1AA-0FBB8ADC54AA}" type="slidenum">
              <a:rPr lang="en-US" smtClean="0"/>
              <a:pPr/>
              <a:t>‹#›</a:t>
            </a:fld>
            <a:endParaRPr lang="en-US" dirty="0"/>
          </a:p>
        </p:txBody>
      </p:sp>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 y="0"/>
            <a:ext cx="9143992" cy="614362"/>
          </a:xfrm>
          <a:prstGeom prst="rect">
            <a:avLst/>
          </a:prstGeom>
        </p:spPr>
      </p:pic>
    </p:spTree>
    <p:extLst>
      <p:ext uri="{BB962C8B-B14F-4D97-AF65-F5344CB8AC3E}">
        <p14:creationId xmlns:p14="http://schemas.microsoft.com/office/powerpoint/2010/main" val="150878572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9" r:id="rId5"/>
    <p:sldLayoutId id="2147483670" r:id="rId6"/>
    <p:sldLayoutId id="2147483671" r:id="rId7"/>
    <p:sldLayoutId id="2147483672" r:id="rId8"/>
  </p:sldLayoutIdLst>
  <p:txStyles>
    <p:titleStyle>
      <a:lvl1pPr algn="l" defTabSz="914400" rtl="0" eaLnBrk="1" latinLnBrk="0" hangingPunct="1">
        <a:lnSpc>
          <a:spcPct val="90000"/>
        </a:lnSpc>
        <a:spcBef>
          <a:spcPct val="0"/>
        </a:spcBef>
        <a:buNone/>
        <a:defRPr sz="3600" kern="1200">
          <a:solidFill>
            <a:srgbClr val="D62D6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package" Target="../embeddings/Microsoft_Excel_Worksheet1.xlsx"/><Relationship Id="rId5" Type="http://schemas.openxmlformats.org/officeDocument/2006/relationships/image" Target="../media/image6.emf"/><Relationship Id="rId4" Type="http://schemas.openxmlformats.org/officeDocument/2006/relationships/package" Target="../embeddings/Microsoft_Excel_Worksheet.xlsx"/></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Dues Escalator Recommendation</a:t>
            </a:r>
            <a:br>
              <a:rPr lang="en-US" sz="3200" dirty="0"/>
            </a:br>
            <a:br>
              <a:rPr lang="en-US" sz="3200" dirty="0"/>
            </a:br>
            <a:r>
              <a:rPr lang="en-US" dirty="0"/>
              <a:t>VPP Advisory Group</a:t>
            </a:r>
            <a:br>
              <a:rPr lang="en-US" dirty="0"/>
            </a:br>
            <a:br>
              <a:rPr lang="en-US" dirty="0"/>
            </a:br>
            <a:r>
              <a:rPr lang="en-US" dirty="0"/>
              <a:t>June 3, 2020</a:t>
            </a:r>
            <a:br>
              <a:rPr lang="en-US" dirty="0"/>
            </a:br>
            <a:r>
              <a:rPr lang="en-US" dirty="0"/>
              <a:t>2</a:t>
            </a:r>
            <a:r>
              <a:rPr lang="en-US" baseline="30000" dirty="0"/>
              <a:t>nd</a:t>
            </a:r>
            <a:r>
              <a:rPr lang="en-US" dirty="0"/>
              <a:t> Webinar</a:t>
            </a:r>
            <a:br>
              <a:rPr lang="en-US" dirty="0"/>
            </a:br>
            <a:br>
              <a:rPr lang="en-US" dirty="0"/>
            </a:br>
            <a:endParaRPr lang="en-US" dirty="0"/>
          </a:p>
        </p:txBody>
      </p:sp>
    </p:spTree>
    <p:extLst>
      <p:ext uri="{BB962C8B-B14F-4D97-AF65-F5344CB8AC3E}">
        <p14:creationId xmlns:p14="http://schemas.microsoft.com/office/powerpoint/2010/main" val="750027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F85765-9096-4173-BC14-062B9CE1339D}"/>
              </a:ext>
            </a:extLst>
          </p:cNvPr>
          <p:cNvSpPr>
            <a:spLocks noGrp="1"/>
          </p:cNvSpPr>
          <p:nvPr>
            <p:ph type="title"/>
          </p:nvPr>
        </p:nvSpPr>
        <p:spPr>
          <a:xfrm>
            <a:off x="582352" y="563211"/>
            <a:ext cx="8094392" cy="994172"/>
          </a:xfrm>
        </p:spPr>
        <p:txBody>
          <a:bodyPr>
            <a:normAutofit/>
          </a:bodyPr>
          <a:lstStyle/>
          <a:p>
            <a:r>
              <a:rPr lang="en-US" sz="2400" dirty="0"/>
              <a:t>What happens if the revised Dues Escalation Process is not approved by the 2020 MA?</a:t>
            </a:r>
          </a:p>
        </p:txBody>
      </p:sp>
      <p:sp>
        <p:nvSpPr>
          <p:cNvPr id="4" name="Content Placeholder 3">
            <a:extLst>
              <a:ext uri="{FF2B5EF4-FFF2-40B4-BE49-F238E27FC236}">
                <a16:creationId xmlns:a16="http://schemas.microsoft.com/office/drawing/2014/main" id="{ADDADD89-2551-435E-B5D0-0D5CE657C4B4}"/>
              </a:ext>
            </a:extLst>
          </p:cNvPr>
          <p:cNvSpPr>
            <a:spLocks noGrp="1"/>
          </p:cNvSpPr>
          <p:nvPr>
            <p:ph idx="1"/>
          </p:nvPr>
        </p:nvSpPr>
        <p:spPr>
          <a:xfrm>
            <a:off x="536532" y="1513115"/>
            <a:ext cx="7886700" cy="3263504"/>
          </a:xfrm>
        </p:spPr>
        <p:txBody>
          <a:bodyPr>
            <a:normAutofit/>
          </a:bodyPr>
          <a:lstStyle/>
          <a:p>
            <a:pPr>
              <a:spcBef>
                <a:spcPts val="900"/>
              </a:spcBef>
            </a:pPr>
            <a:r>
              <a:rPr lang="en-US" sz="1400" b="1" dirty="0"/>
              <a:t>The current Dues Escalation process remains active as part of the ANA Dues Policy</a:t>
            </a:r>
          </a:p>
          <a:p>
            <a:pPr lvl="1">
              <a:spcBef>
                <a:spcPts val="900"/>
              </a:spcBef>
              <a:buFont typeface="Courier New" panose="02070309020205020404" pitchFamily="49" charset="0"/>
              <a:buChar char="o"/>
            </a:pPr>
            <a:r>
              <a:rPr lang="en-US" sz="1400" dirty="0"/>
              <a:t>The “paused” 2017-2019 cycle dues escalation will need to be considered at the 2021 MA</a:t>
            </a:r>
          </a:p>
          <a:p>
            <a:pPr>
              <a:spcBef>
                <a:spcPts val="900"/>
              </a:spcBef>
            </a:pPr>
            <a:r>
              <a:rPr lang="en-US" sz="1400" b="1" dirty="0"/>
              <a:t>Since the recommended changes are being considered ahead of schedule at the 2020 MA, a failure to approve them would require the VPP Advisory Group to develop revised recommendations to be considered the following year</a:t>
            </a:r>
          </a:p>
          <a:p>
            <a:pPr lvl="1">
              <a:spcBef>
                <a:spcPts val="900"/>
              </a:spcBef>
              <a:buFont typeface="Courier New" panose="02070309020205020404" pitchFamily="49" charset="0"/>
              <a:buChar char="o"/>
            </a:pPr>
            <a:r>
              <a:rPr lang="en-US" sz="1400" dirty="0"/>
              <a:t>New recommendations would be brought to the Board for approval and then voted on by the 2021 Membership Assembly</a:t>
            </a:r>
          </a:p>
          <a:p>
            <a:pPr lvl="1">
              <a:spcBef>
                <a:spcPts val="900"/>
              </a:spcBef>
              <a:buFont typeface="Courier New" panose="02070309020205020404" pitchFamily="49" charset="0"/>
              <a:buChar char="o"/>
            </a:pPr>
            <a:r>
              <a:rPr lang="en-US" sz="1400" dirty="0"/>
              <a:t>If those recommendations also fail, then the 2021 Membership Assembly will need to vote on:</a:t>
            </a:r>
          </a:p>
          <a:p>
            <a:pPr lvl="2">
              <a:spcBef>
                <a:spcPts val="0"/>
              </a:spcBef>
              <a:buFont typeface="Wingdings" panose="05000000000000000000" pitchFamily="2" charset="2"/>
              <a:buChar char="§"/>
            </a:pPr>
            <a:r>
              <a:rPr lang="en-US" sz="1400" dirty="0"/>
              <a:t>When to execute the 2017-2019 Dues Escalation, </a:t>
            </a:r>
            <a:r>
              <a:rPr lang="en-US" sz="1400" b="1" dirty="0"/>
              <a:t>or…</a:t>
            </a:r>
          </a:p>
          <a:p>
            <a:pPr lvl="2">
              <a:spcBef>
                <a:spcPts val="0"/>
              </a:spcBef>
              <a:buFont typeface="Wingdings" panose="05000000000000000000" pitchFamily="2" charset="2"/>
              <a:buChar char="§"/>
            </a:pPr>
            <a:r>
              <a:rPr lang="en-US" sz="1400" dirty="0"/>
              <a:t>If the escalation for that period should be permanently cancelled</a:t>
            </a:r>
          </a:p>
          <a:p>
            <a:pPr lvl="1">
              <a:spcBef>
                <a:spcPts val="900"/>
              </a:spcBef>
              <a:buFont typeface="Courier New" panose="02070309020205020404" pitchFamily="49" charset="0"/>
              <a:buChar char="o"/>
            </a:pPr>
            <a:r>
              <a:rPr lang="en-US" sz="1400" dirty="0"/>
              <a:t>The next scheduled Dues Escalation increase for the 2020-2022 cycle will be executed on 1/1/2023</a:t>
            </a:r>
          </a:p>
          <a:p>
            <a:pPr>
              <a:spcBef>
                <a:spcPts val="900"/>
              </a:spcBef>
              <a:buFont typeface="Courier New" panose="02070309020205020404" pitchFamily="49" charset="0"/>
              <a:buChar char="o"/>
            </a:pPr>
            <a:endParaRPr lang="en-US" sz="1350" b="1" dirty="0"/>
          </a:p>
          <a:p>
            <a:pPr>
              <a:spcBef>
                <a:spcPts val="900"/>
              </a:spcBef>
            </a:pPr>
            <a:endParaRPr lang="en-US" sz="1350" dirty="0"/>
          </a:p>
        </p:txBody>
      </p:sp>
    </p:spTree>
    <p:extLst>
      <p:ext uri="{BB962C8B-B14F-4D97-AF65-F5344CB8AC3E}">
        <p14:creationId xmlns:p14="http://schemas.microsoft.com/office/powerpoint/2010/main" val="1710510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F85765-9096-4173-BC14-062B9CE1339D}"/>
              </a:ext>
            </a:extLst>
          </p:cNvPr>
          <p:cNvSpPr>
            <a:spLocks noGrp="1"/>
          </p:cNvSpPr>
          <p:nvPr>
            <p:ph type="title"/>
          </p:nvPr>
        </p:nvSpPr>
        <p:spPr>
          <a:xfrm>
            <a:off x="628650" y="534274"/>
            <a:ext cx="8094392" cy="994172"/>
          </a:xfrm>
        </p:spPr>
        <p:txBody>
          <a:bodyPr>
            <a:normAutofit/>
          </a:bodyPr>
          <a:lstStyle/>
          <a:p>
            <a:r>
              <a:rPr lang="en-US" sz="2400" dirty="0"/>
              <a:t>Comparisons of the Current and Recommended Dues Escalation Processes</a:t>
            </a:r>
          </a:p>
        </p:txBody>
      </p:sp>
      <p:graphicFrame>
        <p:nvGraphicFramePr>
          <p:cNvPr id="6" name="Table 6">
            <a:extLst>
              <a:ext uri="{FF2B5EF4-FFF2-40B4-BE49-F238E27FC236}">
                <a16:creationId xmlns:a16="http://schemas.microsoft.com/office/drawing/2014/main" id="{2F5213FE-F010-435E-A6D0-083F2D201ECD}"/>
              </a:ext>
            </a:extLst>
          </p:cNvPr>
          <p:cNvGraphicFramePr>
            <a:graphicFrameLocks noGrp="1"/>
          </p:cNvGraphicFramePr>
          <p:nvPr>
            <p:extLst>
              <p:ext uri="{D42A27DB-BD31-4B8C-83A1-F6EECF244321}">
                <p14:modId xmlns:p14="http://schemas.microsoft.com/office/powerpoint/2010/main" val="2000175486"/>
              </p:ext>
            </p:extLst>
          </p:nvPr>
        </p:nvGraphicFramePr>
        <p:xfrm>
          <a:off x="706068" y="1464785"/>
          <a:ext cx="7595151" cy="3034312"/>
        </p:xfrm>
        <a:graphic>
          <a:graphicData uri="http://schemas.openxmlformats.org/drawingml/2006/table">
            <a:tbl>
              <a:tblPr firstRow="1" bandRow="1">
                <a:tableStyleId>{5C22544A-7EE6-4342-B048-85BDC9FD1C3A}</a:tableStyleId>
              </a:tblPr>
              <a:tblGrid>
                <a:gridCol w="2531717">
                  <a:extLst>
                    <a:ext uri="{9D8B030D-6E8A-4147-A177-3AD203B41FA5}">
                      <a16:colId xmlns:a16="http://schemas.microsoft.com/office/drawing/2014/main" val="3936293012"/>
                    </a:ext>
                  </a:extLst>
                </a:gridCol>
                <a:gridCol w="2531717">
                  <a:extLst>
                    <a:ext uri="{9D8B030D-6E8A-4147-A177-3AD203B41FA5}">
                      <a16:colId xmlns:a16="http://schemas.microsoft.com/office/drawing/2014/main" val="3808309917"/>
                    </a:ext>
                  </a:extLst>
                </a:gridCol>
                <a:gridCol w="2531717">
                  <a:extLst>
                    <a:ext uri="{9D8B030D-6E8A-4147-A177-3AD203B41FA5}">
                      <a16:colId xmlns:a16="http://schemas.microsoft.com/office/drawing/2014/main" val="3820982416"/>
                    </a:ext>
                  </a:extLst>
                </a:gridCol>
              </a:tblGrid>
              <a:tr h="349577">
                <a:tc>
                  <a:txBody>
                    <a:bodyPr/>
                    <a:lstStyle/>
                    <a:p>
                      <a:r>
                        <a:rPr lang="en-US" sz="1400" dirty="0"/>
                        <a:t>Dues Escalation Element</a:t>
                      </a:r>
                    </a:p>
                  </a:txBody>
                  <a:tcPr marL="68580" marR="68580" marT="34290" marB="34290"/>
                </a:tc>
                <a:tc>
                  <a:txBody>
                    <a:bodyPr/>
                    <a:lstStyle/>
                    <a:p>
                      <a:r>
                        <a:rPr lang="en-US" sz="1400" dirty="0"/>
                        <a:t>Current Process</a:t>
                      </a:r>
                    </a:p>
                  </a:txBody>
                  <a:tcPr marL="68580" marR="68580" marT="34290" marB="34290"/>
                </a:tc>
                <a:tc>
                  <a:txBody>
                    <a:bodyPr/>
                    <a:lstStyle/>
                    <a:p>
                      <a:r>
                        <a:rPr lang="en-US" sz="1400" dirty="0"/>
                        <a:t>Recommended Process</a:t>
                      </a:r>
                    </a:p>
                  </a:txBody>
                  <a:tcPr marL="68580" marR="68580" marT="34290" marB="34290"/>
                </a:tc>
                <a:extLst>
                  <a:ext uri="{0D108BD9-81ED-4DB2-BD59-A6C34878D82A}">
                    <a16:rowId xmlns:a16="http://schemas.microsoft.com/office/drawing/2014/main" val="995510761"/>
                  </a:ext>
                </a:extLst>
              </a:tr>
              <a:tr h="342900">
                <a:tc>
                  <a:txBody>
                    <a:bodyPr/>
                    <a:lstStyle/>
                    <a:p>
                      <a:r>
                        <a:rPr lang="en-US" sz="1400" dirty="0"/>
                        <a:t>Dues Escalation Time Frame</a:t>
                      </a:r>
                    </a:p>
                  </a:txBody>
                  <a:tcPr marL="68580" marR="68580" marT="34290" marB="34290"/>
                </a:tc>
                <a:tc>
                  <a:txBody>
                    <a:bodyPr/>
                    <a:lstStyle/>
                    <a:p>
                      <a:r>
                        <a:rPr lang="en-US" sz="1400" dirty="0"/>
                        <a:t>Every three years</a:t>
                      </a:r>
                    </a:p>
                  </a:txBody>
                  <a:tcPr marL="68580" marR="68580" marT="34290" marB="34290"/>
                </a:tc>
                <a:tc>
                  <a:txBody>
                    <a:bodyPr/>
                    <a:lstStyle/>
                    <a:p>
                      <a:r>
                        <a:rPr lang="en-US" sz="1400" dirty="0"/>
                        <a:t>Every 5 years</a:t>
                      </a:r>
                    </a:p>
                  </a:txBody>
                  <a:tcPr marL="68580" marR="68580" marT="34290" marB="34290"/>
                </a:tc>
                <a:extLst>
                  <a:ext uri="{0D108BD9-81ED-4DB2-BD59-A6C34878D82A}">
                    <a16:rowId xmlns:a16="http://schemas.microsoft.com/office/drawing/2014/main" val="3788073922"/>
                  </a:ext>
                </a:extLst>
              </a:tr>
              <a:tr h="891540">
                <a:tc>
                  <a:txBody>
                    <a:bodyPr/>
                    <a:lstStyle/>
                    <a:p>
                      <a:r>
                        <a:rPr lang="en-US" sz="1400" dirty="0"/>
                        <a:t>Annual Dues Escalation Amount</a:t>
                      </a:r>
                    </a:p>
                  </a:txBody>
                  <a:tcPr marL="68580" marR="68580" marT="34290" marB="34290"/>
                </a:tc>
                <a:tc>
                  <a:txBody>
                    <a:bodyPr/>
                    <a:lstStyle/>
                    <a:p>
                      <a:r>
                        <a:rPr lang="en-US" sz="1400" dirty="0"/>
                        <a:t>Based on change in CPI-U (capped at no more than 2% and no less than 0%).  CPI-U has averaged 1.4% over the past 12 years</a:t>
                      </a:r>
                    </a:p>
                  </a:txBody>
                  <a:tcPr marL="68580" marR="68580" marT="34290" marB="34290"/>
                </a:tc>
                <a:tc>
                  <a:txBody>
                    <a:bodyPr/>
                    <a:lstStyle/>
                    <a:p>
                      <a:r>
                        <a:rPr lang="en-US" sz="1400" dirty="0"/>
                        <a:t>1% per year</a:t>
                      </a:r>
                    </a:p>
                  </a:txBody>
                  <a:tcPr marL="68580" marR="68580" marT="34290" marB="34290"/>
                </a:tc>
                <a:extLst>
                  <a:ext uri="{0D108BD9-81ED-4DB2-BD59-A6C34878D82A}">
                    <a16:rowId xmlns:a16="http://schemas.microsoft.com/office/drawing/2014/main" val="3574424586"/>
                  </a:ext>
                </a:extLst>
              </a:tr>
              <a:tr h="685800">
                <a:tc>
                  <a:txBody>
                    <a:bodyPr/>
                    <a:lstStyle/>
                    <a:p>
                      <a:r>
                        <a:rPr lang="en-US" sz="1400" dirty="0"/>
                        <a:t>Are the annual dues increases compounded over the Escalation period?</a:t>
                      </a:r>
                    </a:p>
                  </a:txBody>
                  <a:tcPr marL="68580" marR="68580" marT="34290" marB="34290"/>
                </a:tc>
                <a:tc>
                  <a:txBody>
                    <a:bodyPr/>
                    <a:lstStyle/>
                    <a:p>
                      <a:r>
                        <a:rPr lang="en-US" sz="1400" dirty="0"/>
                        <a:t>Yes</a:t>
                      </a:r>
                    </a:p>
                  </a:txBody>
                  <a:tcPr marL="68580" marR="68580" marT="34290" marB="34290"/>
                </a:tc>
                <a:tc>
                  <a:txBody>
                    <a:bodyPr/>
                    <a:lstStyle/>
                    <a:p>
                      <a:r>
                        <a:rPr lang="en-US" sz="1400" dirty="0"/>
                        <a:t>Yes</a:t>
                      </a:r>
                    </a:p>
                  </a:txBody>
                  <a:tcPr marL="68580" marR="68580" marT="34290" marB="34290"/>
                </a:tc>
                <a:extLst>
                  <a:ext uri="{0D108BD9-81ED-4DB2-BD59-A6C34878D82A}">
                    <a16:rowId xmlns:a16="http://schemas.microsoft.com/office/drawing/2014/main" val="3776055860"/>
                  </a:ext>
                </a:extLst>
              </a:tr>
              <a:tr h="497795">
                <a:tc>
                  <a:txBody>
                    <a:bodyPr/>
                    <a:lstStyle/>
                    <a:p>
                      <a:r>
                        <a:rPr lang="en-US" sz="1400" dirty="0"/>
                        <a:t>Is the Dues Escalation amount rounded to the nearest Dollar?</a:t>
                      </a:r>
                    </a:p>
                  </a:txBody>
                  <a:tcPr marL="68580" marR="68580" marT="34290" marB="34290"/>
                </a:tc>
                <a:tc>
                  <a:txBody>
                    <a:bodyPr/>
                    <a:lstStyle/>
                    <a:p>
                      <a:r>
                        <a:rPr lang="en-US" sz="1400" dirty="0"/>
                        <a:t>Yes</a:t>
                      </a:r>
                    </a:p>
                  </a:txBody>
                  <a:tcPr marL="68580" marR="68580" marT="34290" marB="34290"/>
                </a:tc>
                <a:tc>
                  <a:txBody>
                    <a:bodyPr/>
                    <a:lstStyle/>
                    <a:p>
                      <a:r>
                        <a:rPr lang="en-US" sz="1400" dirty="0"/>
                        <a:t>Yes</a:t>
                      </a:r>
                    </a:p>
                  </a:txBody>
                  <a:tcPr marL="68580" marR="68580" marT="34290" marB="34290"/>
                </a:tc>
                <a:extLst>
                  <a:ext uri="{0D108BD9-81ED-4DB2-BD59-A6C34878D82A}">
                    <a16:rowId xmlns:a16="http://schemas.microsoft.com/office/drawing/2014/main" val="2592813501"/>
                  </a:ext>
                </a:extLst>
              </a:tr>
            </a:tbl>
          </a:graphicData>
        </a:graphic>
      </p:graphicFrame>
    </p:spTree>
    <p:extLst>
      <p:ext uri="{BB962C8B-B14F-4D97-AF65-F5344CB8AC3E}">
        <p14:creationId xmlns:p14="http://schemas.microsoft.com/office/powerpoint/2010/main" val="323833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F85765-9096-4173-BC14-062B9CE1339D}"/>
              </a:ext>
            </a:extLst>
          </p:cNvPr>
          <p:cNvSpPr>
            <a:spLocks noGrp="1"/>
          </p:cNvSpPr>
          <p:nvPr>
            <p:ph type="title"/>
          </p:nvPr>
        </p:nvSpPr>
        <p:spPr>
          <a:xfrm>
            <a:off x="388433" y="384102"/>
            <a:ext cx="8094392" cy="994172"/>
          </a:xfrm>
        </p:spPr>
        <p:txBody>
          <a:bodyPr>
            <a:normAutofit/>
          </a:bodyPr>
          <a:lstStyle/>
          <a:p>
            <a:r>
              <a:rPr lang="en-US" sz="2000" dirty="0"/>
              <a:t>Comparisons of the Current and Recommended Dues Escalation Processes</a:t>
            </a:r>
          </a:p>
        </p:txBody>
      </p:sp>
      <p:graphicFrame>
        <p:nvGraphicFramePr>
          <p:cNvPr id="6" name="Table 6">
            <a:extLst>
              <a:ext uri="{FF2B5EF4-FFF2-40B4-BE49-F238E27FC236}">
                <a16:creationId xmlns:a16="http://schemas.microsoft.com/office/drawing/2014/main" id="{2F5213FE-F010-435E-A6D0-083F2D201ECD}"/>
              </a:ext>
            </a:extLst>
          </p:cNvPr>
          <p:cNvGraphicFramePr>
            <a:graphicFrameLocks noGrp="1"/>
          </p:cNvGraphicFramePr>
          <p:nvPr>
            <p:extLst>
              <p:ext uri="{D42A27DB-BD31-4B8C-83A1-F6EECF244321}">
                <p14:modId xmlns:p14="http://schemas.microsoft.com/office/powerpoint/2010/main" val="1978152664"/>
              </p:ext>
            </p:extLst>
          </p:nvPr>
        </p:nvGraphicFramePr>
        <p:xfrm>
          <a:off x="592282" y="1141393"/>
          <a:ext cx="7570896" cy="3115637"/>
        </p:xfrm>
        <a:graphic>
          <a:graphicData uri="http://schemas.openxmlformats.org/drawingml/2006/table">
            <a:tbl>
              <a:tblPr firstRow="1" bandRow="1">
                <a:tableStyleId>{5C22544A-7EE6-4342-B048-85BDC9FD1C3A}</a:tableStyleId>
              </a:tblPr>
              <a:tblGrid>
                <a:gridCol w="2507462">
                  <a:extLst>
                    <a:ext uri="{9D8B030D-6E8A-4147-A177-3AD203B41FA5}">
                      <a16:colId xmlns:a16="http://schemas.microsoft.com/office/drawing/2014/main" val="3936293012"/>
                    </a:ext>
                  </a:extLst>
                </a:gridCol>
                <a:gridCol w="2531717">
                  <a:extLst>
                    <a:ext uri="{9D8B030D-6E8A-4147-A177-3AD203B41FA5}">
                      <a16:colId xmlns:a16="http://schemas.microsoft.com/office/drawing/2014/main" val="3808309917"/>
                    </a:ext>
                  </a:extLst>
                </a:gridCol>
                <a:gridCol w="2531717">
                  <a:extLst>
                    <a:ext uri="{9D8B030D-6E8A-4147-A177-3AD203B41FA5}">
                      <a16:colId xmlns:a16="http://schemas.microsoft.com/office/drawing/2014/main" val="3820982416"/>
                    </a:ext>
                  </a:extLst>
                </a:gridCol>
              </a:tblGrid>
              <a:tr h="349577">
                <a:tc>
                  <a:txBody>
                    <a:bodyPr/>
                    <a:lstStyle/>
                    <a:p>
                      <a:r>
                        <a:rPr lang="en-US" sz="1400" dirty="0"/>
                        <a:t>Dues Escalation Element</a:t>
                      </a:r>
                    </a:p>
                  </a:txBody>
                  <a:tcPr marL="68580" marR="68580" marT="34290" marB="34290"/>
                </a:tc>
                <a:tc>
                  <a:txBody>
                    <a:bodyPr/>
                    <a:lstStyle/>
                    <a:p>
                      <a:r>
                        <a:rPr lang="en-US" sz="1400" dirty="0"/>
                        <a:t>Current Process</a:t>
                      </a:r>
                    </a:p>
                  </a:txBody>
                  <a:tcPr marL="68580" marR="68580" marT="34290" marB="34290"/>
                </a:tc>
                <a:tc>
                  <a:txBody>
                    <a:bodyPr/>
                    <a:lstStyle/>
                    <a:p>
                      <a:r>
                        <a:rPr lang="en-US" sz="1400" dirty="0"/>
                        <a:t>Recommended Process</a:t>
                      </a:r>
                    </a:p>
                  </a:txBody>
                  <a:tcPr marL="68580" marR="68580" marT="34290" marB="34290"/>
                </a:tc>
                <a:extLst>
                  <a:ext uri="{0D108BD9-81ED-4DB2-BD59-A6C34878D82A}">
                    <a16:rowId xmlns:a16="http://schemas.microsoft.com/office/drawing/2014/main" val="995510761"/>
                  </a:ext>
                </a:extLst>
              </a:tr>
              <a:tr h="891540">
                <a:tc>
                  <a:txBody>
                    <a:bodyPr/>
                    <a:lstStyle/>
                    <a:p>
                      <a:r>
                        <a:rPr lang="en-US" sz="1400" dirty="0"/>
                        <a:t>Is there a consideration whether or not to take the increase for each period as part of the process</a:t>
                      </a:r>
                    </a:p>
                  </a:txBody>
                  <a:tcPr marL="68580" marR="68580" marT="34290" marB="34290"/>
                </a:tc>
                <a:tc>
                  <a:txBody>
                    <a:bodyPr/>
                    <a:lstStyle/>
                    <a:p>
                      <a:r>
                        <a:rPr lang="en-US" sz="1400" b="1" dirty="0"/>
                        <a:t>No</a:t>
                      </a:r>
                    </a:p>
                  </a:txBody>
                  <a:tcPr marL="68580" marR="68580" marT="34290" marB="34290"/>
                </a:tc>
                <a:tc>
                  <a:txBody>
                    <a:bodyPr/>
                    <a:lstStyle/>
                    <a:p>
                      <a:r>
                        <a:rPr lang="en-US" sz="1400" b="1" dirty="0"/>
                        <a:t>Yes</a:t>
                      </a:r>
                      <a:r>
                        <a:rPr lang="en-US" sz="1400" dirty="0"/>
                        <a:t>, the Dues Escalation Review Committee will decide whether or not to take the scheduled increase for that period</a:t>
                      </a:r>
                    </a:p>
                  </a:txBody>
                  <a:tcPr marL="68580" marR="68580" marT="34290" marB="34290"/>
                </a:tc>
                <a:extLst>
                  <a:ext uri="{0D108BD9-81ED-4DB2-BD59-A6C34878D82A}">
                    <a16:rowId xmlns:a16="http://schemas.microsoft.com/office/drawing/2014/main" val="3788073922"/>
                  </a:ext>
                </a:extLst>
              </a:tr>
              <a:tr h="891540">
                <a:tc>
                  <a:txBody>
                    <a:bodyPr/>
                    <a:lstStyle/>
                    <a:p>
                      <a:r>
                        <a:rPr lang="en-US" sz="1400" dirty="0"/>
                        <a:t>How are </a:t>
                      </a:r>
                      <a:r>
                        <a:rPr lang="en-US" sz="1600" b="1" dirty="0"/>
                        <a:t>state</a:t>
                      </a:r>
                      <a:r>
                        <a:rPr lang="en-US" sz="1400" dirty="0"/>
                        <a:t> dues increases determined for </a:t>
                      </a:r>
                      <a:r>
                        <a:rPr lang="en-US" sz="1400" b="1" dirty="0"/>
                        <a:t>Premier</a:t>
                      </a:r>
                      <a:r>
                        <a:rPr lang="en-US" sz="1400" dirty="0"/>
                        <a:t> </a:t>
                      </a:r>
                      <a:r>
                        <a:rPr lang="en-US" sz="1400" b="1" dirty="0"/>
                        <a:t>Membership</a:t>
                      </a:r>
                      <a:r>
                        <a:rPr lang="en-US" sz="1400" dirty="0"/>
                        <a:t>?</a:t>
                      </a:r>
                    </a:p>
                  </a:txBody>
                  <a:tcPr marL="68580" marR="68580" marT="34290" marB="34290"/>
                </a:tc>
                <a:tc>
                  <a:txBody>
                    <a:bodyPr/>
                    <a:lstStyle/>
                    <a:p>
                      <a:r>
                        <a:rPr lang="en-US" sz="1400" dirty="0"/>
                        <a:t>They are determined by the C/SNA</a:t>
                      </a:r>
                    </a:p>
                  </a:txBody>
                  <a:tcPr marL="68580" marR="68580" marT="34290" marB="34290"/>
                </a:tc>
                <a:tc>
                  <a:txBody>
                    <a:bodyPr/>
                    <a:lstStyle/>
                    <a:p>
                      <a:r>
                        <a:rPr lang="en-US" sz="1400" dirty="0"/>
                        <a:t>They are determined by the C/SNA</a:t>
                      </a:r>
                    </a:p>
                  </a:txBody>
                  <a:tcPr marL="68580" marR="68580" marT="34290" marB="34290"/>
                </a:tc>
                <a:extLst>
                  <a:ext uri="{0D108BD9-81ED-4DB2-BD59-A6C34878D82A}">
                    <a16:rowId xmlns:a16="http://schemas.microsoft.com/office/drawing/2014/main" val="3776055860"/>
                  </a:ext>
                </a:extLst>
              </a:tr>
              <a:tr h="8915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How are </a:t>
                      </a:r>
                      <a:r>
                        <a:rPr lang="en-US" sz="1600" b="1" dirty="0"/>
                        <a:t>state</a:t>
                      </a:r>
                      <a:r>
                        <a:rPr lang="en-US" sz="1400" dirty="0"/>
                        <a:t> dues increases determined for </a:t>
                      </a:r>
                      <a:r>
                        <a:rPr lang="en-US" sz="1400" b="1" dirty="0"/>
                        <a:t>Standard (value priced) Membership</a:t>
                      </a:r>
                      <a:r>
                        <a:rPr lang="en-US" sz="1400" dirty="0"/>
                        <a:t>?</a:t>
                      </a:r>
                    </a:p>
                    <a:p>
                      <a:endParaRPr lang="en-US" sz="14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They are determined by the C/SNA</a:t>
                      </a:r>
                    </a:p>
                    <a:p>
                      <a:endParaRPr lang="en-US" sz="1400" dirty="0"/>
                    </a:p>
                  </a:txBody>
                  <a:tcPr marL="68580" marR="68580" marT="34290" marB="34290"/>
                </a:tc>
                <a:tc>
                  <a:txBody>
                    <a:bodyPr/>
                    <a:lstStyle/>
                    <a:p>
                      <a:r>
                        <a:rPr lang="en-US" sz="1400" dirty="0"/>
                        <a:t>The State dues increase matches the ANA Dues Escalation</a:t>
                      </a:r>
                    </a:p>
                  </a:txBody>
                  <a:tcPr marL="68580" marR="68580" marT="34290" marB="34290"/>
                </a:tc>
                <a:extLst>
                  <a:ext uri="{0D108BD9-81ED-4DB2-BD59-A6C34878D82A}">
                    <a16:rowId xmlns:a16="http://schemas.microsoft.com/office/drawing/2014/main" val="2018434256"/>
                  </a:ext>
                </a:extLst>
              </a:tr>
            </a:tbl>
          </a:graphicData>
        </a:graphic>
      </p:graphicFrame>
    </p:spTree>
    <p:extLst>
      <p:ext uri="{BB962C8B-B14F-4D97-AF65-F5344CB8AC3E}">
        <p14:creationId xmlns:p14="http://schemas.microsoft.com/office/powerpoint/2010/main" val="3440232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F85765-9096-4173-BC14-062B9CE1339D}"/>
              </a:ext>
            </a:extLst>
          </p:cNvPr>
          <p:cNvSpPr>
            <a:spLocks noGrp="1"/>
          </p:cNvSpPr>
          <p:nvPr>
            <p:ph type="title"/>
          </p:nvPr>
        </p:nvSpPr>
        <p:spPr>
          <a:xfrm>
            <a:off x="588139" y="551636"/>
            <a:ext cx="8094392" cy="994172"/>
          </a:xfrm>
        </p:spPr>
        <p:txBody>
          <a:bodyPr>
            <a:normAutofit/>
          </a:bodyPr>
          <a:lstStyle/>
          <a:p>
            <a:r>
              <a:rPr lang="en-US" sz="2400" dirty="0"/>
              <a:t>What Specific Language Changes will occur to the ANA Dues Policy if these changes are approved?</a:t>
            </a:r>
          </a:p>
        </p:txBody>
      </p:sp>
      <p:sp>
        <p:nvSpPr>
          <p:cNvPr id="4" name="Content Placeholder 3">
            <a:extLst>
              <a:ext uri="{FF2B5EF4-FFF2-40B4-BE49-F238E27FC236}">
                <a16:creationId xmlns:a16="http://schemas.microsoft.com/office/drawing/2014/main" id="{ADDADD89-2551-435E-B5D0-0D5CE657C4B4}"/>
              </a:ext>
            </a:extLst>
          </p:cNvPr>
          <p:cNvSpPr>
            <a:spLocks noGrp="1"/>
          </p:cNvSpPr>
          <p:nvPr>
            <p:ph idx="1"/>
          </p:nvPr>
        </p:nvSpPr>
        <p:spPr>
          <a:xfrm>
            <a:off x="501328" y="1606152"/>
            <a:ext cx="7886700" cy="3263504"/>
          </a:xfrm>
        </p:spPr>
        <p:txBody>
          <a:bodyPr>
            <a:normAutofit/>
          </a:bodyPr>
          <a:lstStyle/>
          <a:p>
            <a:pPr marL="0" indent="0">
              <a:buNone/>
            </a:pPr>
            <a:r>
              <a:rPr lang="en-US" sz="1600" b="1" u="sng" dirty="0"/>
              <a:t>Current Dues Escalator Language in ANA Dues Policy:</a:t>
            </a:r>
            <a:endParaRPr lang="en-US" sz="1600" dirty="0"/>
          </a:p>
          <a:p>
            <a:pPr marL="0" indent="0">
              <a:buNone/>
            </a:pPr>
            <a:r>
              <a:rPr lang="en-US" sz="1400" dirty="0"/>
              <a:t>That the ANA Assessment Factor will be increased automatically, based on the Consumer Price Index for Urban Consumers (CPI-U), (but not go below 0% or to exceed 2% per annum) without requiring additional authorization of the Membership Assembly; and that this dues escalator will be calculated on an annual basis, implemented every three years and rounded to the nearest dollar. The dues escalator for the years 2014, 2015, and 2016 shall not be implemented</a:t>
            </a:r>
            <a:endParaRPr lang="en-US" sz="1400" baseline="30000" dirty="0"/>
          </a:p>
          <a:p>
            <a:pPr marL="0" indent="0">
              <a:buNone/>
            </a:pPr>
            <a:r>
              <a:rPr lang="en-US" sz="1400" dirty="0"/>
              <a:t>That the ANA Board of Directors extends the application of the dues assessment factor or conversion factor set by the former House of Delegates for C/SNA members to all direct members not covered by the voluntary adoption of a direct membership option by a C/SNA, to include those who reside or work where there is no C/SNA and elect to join ANA directly; or to those who reside or work where a C/SNA does not provide for in-state only members and who are categorically excluded from all elective offices in C/SNA governance [October 10, 2006].</a:t>
            </a:r>
          </a:p>
          <a:p>
            <a:pPr>
              <a:spcBef>
                <a:spcPts val="900"/>
              </a:spcBef>
              <a:buFont typeface="Courier New" panose="02070309020205020404" pitchFamily="49" charset="0"/>
              <a:buChar char="o"/>
            </a:pPr>
            <a:endParaRPr lang="en-US" sz="1400" b="1" dirty="0"/>
          </a:p>
          <a:p>
            <a:pPr>
              <a:spcBef>
                <a:spcPts val="900"/>
              </a:spcBef>
            </a:pPr>
            <a:endParaRPr lang="en-US" sz="1400" dirty="0"/>
          </a:p>
        </p:txBody>
      </p:sp>
    </p:spTree>
    <p:extLst>
      <p:ext uri="{BB962C8B-B14F-4D97-AF65-F5344CB8AC3E}">
        <p14:creationId xmlns:p14="http://schemas.microsoft.com/office/powerpoint/2010/main" val="1939122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F85765-9096-4173-BC14-062B9CE1339D}"/>
              </a:ext>
            </a:extLst>
          </p:cNvPr>
          <p:cNvSpPr>
            <a:spLocks noGrp="1"/>
          </p:cNvSpPr>
          <p:nvPr>
            <p:ph type="title"/>
          </p:nvPr>
        </p:nvSpPr>
        <p:spPr>
          <a:xfrm>
            <a:off x="391369" y="557424"/>
            <a:ext cx="8094392" cy="994172"/>
          </a:xfrm>
        </p:spPr>
        <p:txBody>
          <a:bodyPr>
            <a:normAutofit/>
          </a:bodyPr>
          <a:lstStyle/>
          <a:p>
            <a:r>
              <a:rPr lang="en-US" sz="2400" dirty="0"/>
              <a:t>What specific Language Changes will occur to the ANA Dues Policy if these changes are approved? (new language in red)</a:t>
            </a:r>
          </a:p>
        </p:txBody>
      </p:sp>
      <p:sp>
        <p:nvSpPr>
          <p:cNvPr id="4" name="Content Placeholder 3">
            <a:extLst>
              <a:ext uri="{FF2B5EF4-FFF2-40B4-BE49-F238E27FC236}">
                <a16:creationId xmlns:a16="http://schemas.microsoft.com/office/drawing/2014/main" id="{ADDADD89-2551-435E-B5D0-0D5CE657C4B4}"/>
              </a:ext>
            </a:extLst>
          </p:cNvPr>
          <p:cNvSpPr>
            <a:spLocks noGrp="1"/>
          </p:cNvSpPr>
          <p:nvPr>
            <p:ph idx="1"/>
          </p:nvPr>
        </p:nvSpPr>
        <p:spPr>
          <a:xfrm>
            <a:off x="331734" y="1630347"/>
            <a:ext cx="7886700" cy="3263504"/>
          </a:xfrm>
        </p:spPr>
        <p:txBody>
          <a:bodyPr>
            <a:normAutofit fontScale="40000" lnSpcReduction="20000"/>
          </a:bodyPr>
          <a:lstStyle/>
          <a:p>
            <a:pPr marL="0" indent="0">
              <a:buNone/>
            </a:pPr>
            <a:r>
              <a:rPr lang="en-US" sz="1500" b="1" u="sng" dirty="0"/>
              <a:t>Revised Dues Escalator Language in ANA Dues Policy:</a:t>
            </a:r>
            <a:endParaRPr lang="en-US" sz="1500" dirty="0"/>
          </a:p>
          <a:p>
            <a:pPr marL="0" indent="0">
              <a:spcBef>
                <a:spcPts val="450"/>
              </a:spcBef>
              <a:spcAft>
                <a:spcPts val="450"/>
              </a:spcAft>
              <a:buNone/>
            </a:pPr>
            <a:r>
              <a:rPr lang="en-US" dirty="0"/>
              <a:t>That the ANA Assessment Factor will be increased automatically at </a:t>
            </a:r>
            <a:r>
              <a:rPr lang="en-US" dirty="0">
                <a:solidFill>
                  <a:srgbClr val="FF0000"/>
                </a:solidFill>
              </a:rPr>
              <a:t>1% per year </a:t>
            </a:r>
            <a:r>
              <a:rPr lang="en-US" dirty="0"/>
              <a:t>without requiring additional authorization of the Membership Assembly; and that this dues escalator will be calculated on an annual basis, implemented every </a:t>
            </a:r>
            <a:r>
              <a:rPr lang="en-US" dirty="0">
                <a:solidFill>
                  <a:srgbClr val="FF0000"/>
                </a:solidFill>
              </a:rPr>
              <a:t>five</a:t>
            </a:r>
            <a:r>
              <a:rPr lang="en-US" dirty="0"/>
              <a:t> years and rounded to the nearest dollar. The dues escalator for the years 2014, 2015, and 2016 shall not be implemented</a:t>
            </a:r>
            <a:r>
              <a:rPr lang="en-US" baseline="30000" dirty="0">
                <a:solidFill>
                  <a:srgbClr val="FF0000"/>
                </a:solidFill>
              </a:rPr>
              <a:t>, </a:t>
            </a:r>
            <a:r>
              <a:rPr lang="en-US" dirty="0">
                <a:solidFill>
                  <a:srgbClr val="FF0000"/>
                </a:solidFill>
              </a:rPr>
              <a:t>  The dues escalator for the years 2017, 2018, and 2019 shall not be implemented</a:t>
            </a:r>
            <a:r>
              <a:rPr lang="en-US" baseline="30000" dirty="0">
                <a:solidFill>
                  <a:srgbClr val="FF0000"/>
                </a:solidFill>
              </a:rPr>
              <a:t>13.</a:t>
            </a:r>
          </a:p>
          <a:p>
            <a:pPr marL="0" indent="0">
              <a:spcBef>
                <a:spcPts val="450"/>
              </a:spcBef>
              <a:spcAft>
                <a:spcPts val="450"/>
              </a:spcAft>
              <a:buNone/>
            </a:pPr>
            <a:r>
              <a:rPr lang="en-US" dirty="0"/>
              <a:t>That the ANA Board of Directors extends the application of the dues assessment factor or conversion factor set by the former House of Delegates for C/SNA members to all direct members not covered by the voluntary adoption of a direct membership option by a C/SNA, to include those who reside or work where there is no C/SNA and elect to join ANA directly; or to those who reside or work where a C/SNA does not provide for in-state only members and who are categorically excluded from all elective offices in C/SNA governance [October 10, 2006].</a:t>
            </a:r>
          </a:p>
          <a:p>
            <a:pPr marL="0" indent="0">
              <a:spcBef>
                <a:spcPts val="450"/>
              </a:spcBef>
              <a:spcAft>
                <a:spcPts val="450"/>
              </a:spcAft>
              <a:buNone/>
            </a:pPr>
            <a:r>
              <a:rPr lang="en-US" dirty="0">
                <a:solidFill>
                  <a:srgbClr val="FF0000"/>
                </a:solidFill>
              </a:rPr>
              <a:t>The revised Dues Escalation process will commence in 2020, with the first five-year cycle covering 2020 until 2024.  That prior to execution of each planned dues escalation, such dues escalation shall be reviewed by the Dues Escalation Review Committee, which will provide a recommendation to the ANA Board as to whether to implement or vacate the planned increase for that five-year cycle.  In the event that the ANA Board recommends that the planned Dues Escalation not be implemented, such recommendation shall be submitted to the next Membership Assembly for confirmation.  If the Membership Assembly votes to vacate the planned Dues Escalation, no increase will occur.  In the event that the ANA Board recommends implementing the planned Dues Escalation, no Membership Assembly vote is required.</a:t>
            </a:r>
          </a:p>
          <a:p>
            <a:pPr marL="0" indent="0">
              <a:spcBef>
                <a:spcPts val="450"/>
              </a:spcBef>
              <a:spcAft>
                <a:spcPts val="450"/>
              </a:spcAft>
              <a:buNone/>
            </a:pPr>
            <a:r>
              <a:rPr lang="en-US" dirty="0">
                <a:solidFill>
                  <a:srgbClr val="FF0000"/>
                </a:solidFill>
              </a:rPr>
              <a:t>That with respect to Premier Membership, the ANA Dues Escalation will apply to the ANA portion only of Joint Membership dues pricing and to the entire amount of ANA-only dues pricing.  </a:t>
            </a:r>
          </a:p>
          <a:p>
            <a:pPr marL="0" indent="0">
              <a:spcBef>
                <a:spcPts val="450"/>
              </a:spcBef>
              <a:spcAft>
                <a:spcPts val="450"/>
              </a:spcAft>
              <a:buNone/>
            </a:pPr>
            <a:r>
              <a:rPr lang="en-US" dirty="0">
                <a:solidFill>
                  <a:srgbClr val="FF0000"/>
                </a:solidFill>
              </a:rPr>
              <a:t>That with respect to Standard Membership, the ANA Dues Escalation will apply to the entire dues price of Joint Membership.</a:t>
            </a:r>
          </a:p>
          <a:p>
            <a:pPr marL="0" indent="0">
              <a:spcBef>
                <a:spcPts val="450"/>
              </a:spcBef>
              <a:spcAft>
                <a:spcPts val="450"/>
              </a:spcAft>
              <a:buNone/>
            </a:pPr>
            <a:endParaRPr lang="en-US" sz="1350" b="1" dirty="0"/>
          </a:p>
          <a:p>
            <a:pPr>
              <a:spcBef>
                <a:spcPts val="900"/>
              </a:spcBef>
            </a:pPr>
            <a:endParaRPr lang="en-US" sz="1350" dirty="0"/>
          </a:p>
        </p:txBody>
      </p:sp>
    </p:spTree>
    <p:extLst>
      <p:ext uri="{BB962C8B-B14F-4D97-AF65-F5344CB8AC3E}">
        <p14:creationId xmlns:p14="http://schemas.microsoft.com/office/powerpoint/2010/main" val="1874003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F85765-9096-4173-BC14-062B9CE1339D}"/>
              </a:ext>
            </a:extLst>
          </p:cNvPr>
          <p:cNvSpPr>
            <a:spLocks noGrp="1"/>
          </p:cNvSpPr>
          <p:nvPr>
            <p:ph type="title"/>
          </p:nvPr>
        </p:nvSpPr>
        <p:spPr>
          <a:xfrm>
            <a:off x="628650" y="590119"/>
            <a:ext cx="8094392" cy="994172"/>
          </a:xfrm>
        </p:spPr>
        <p:txBody>
          <a:bodyPr>
            <a:normAutofit/>
          </a:bodyPr>
          <a:lstStyle/>
          <a:p>
            <a:r>
              <a:rPr lang="en-US" sz="2400" dirty="0"/>
              <a:t>Questions and Options Considered by the VPP Advisory Group: </a:t>
            </a:r>
            <a:r>
              <a:rPr lang="en-US" sz="2400" b="1" dirty="0"/>
              <a:t>Should ANA have a structured Dues Escalator process?</a:t>
            </a:r>
          </a:p>
        </p:txBody>
      </p:sp>
      <p:sp>
        <p:nvSpPr>
          <p:cNvPr id="4" name="Content Placeholder 3">
            <a:extLst>
              <a:ext uri="{FF2B5EF4-FFF2-40B4-BE49-F238E27FC236}">
                <a16:creationId xmlns:a16="http://schemas.microsoft.com/office/drawing/2014/main" id="{ADDADD89-2551-435E-B5D0-0D5CE657C4B4}"/>
              </a:ext>
            </a:extLst>
          </p:cNvPr>
          <p:cNvSpPr>
            <a:spLocks noGrp="1"/>
          </p:cNvSpPr>
          <p:nvPr>
            <p:ph idx="1"/>
          </p:nvPr>
        </p:nvSpPr>
        <p:spPr>
          <a:xfrm>
            <a:off x="507116" y="1634262"/>
            <a:ext cx="7886700" cy="3263504"/>
          </a:xfrm>
        </p:spPr>
        <p:txBody>
          <a:bodyPr>
            <a:normAutofit lnSpcReduction="10000"/>
          </a:bodyPr>
          <a:lstStyle/>
          <a:p>
            <a:pPr>
              <a:spcBef>
                <a:spcPts val="900"/>
              </a:spcBef>
            </a:pPr>
            <a:r>
              <a:rPr lang="en-US" sz="1800" b="1" dirty="0"/>
              <a:t>The VPP Advisory Group strongly supports the need for structured Dues Escalation process:</a:t>
            </a:r>
          </a:p>
          <a:p>
            <a:pPr lvl="1">
              <a:spcBef>
                <a:spcPts val="900"/>
              </a:spcBef>
            </a:pPr>
            <a:r>
              <a:rPr lang="en-US" sz="1800" dirty="0"/>
              <a:t>Dues Escalation over time is critical to protecting Operating budgets and programmatic spending from the increase in expenses driven by inflation</a:t>
            </a:r>
          </a:p>
          <a:p>
            <a:pPr lvl="2">
              <a:spcBef>
                <a:spcPts val="900"/>
              </a:spcBef>
              <a:buFont typeface="Courier New" panose="02070309020205020404" pitchFamily="49" charset="0"/>
              <a:buChar char="o"/>
            </a:pPr>
            <a:r>
              <a:rPr lang="en-US" sz="1800" dirty="0"/>
              <a:t>Without Dues Escalation, member benefits and programmatic cuts will be needed to balance budgets</a:t>
            </a:r>
          </a:p>
          <a:p>
            <a:pPr lvl="1">
              <a:spcBef>
                <a:spcPts val="900"/>
              </a:spcBef>
            </a:pPr>
            <a:r>
              <a:rPr lang="en-US" sz="1800" dirty="0"/>
              <a:t>Without a scheduled Dues Escalation Process, increases will be:</a:t>
            </a:r>
          </a:p>
          <a:p>
            <a:pPr lvl="2">
              <a:spcBef>
                <a:spcPts val="900"/>
              </a:spcBef>
              <a:buFont typeface="Courier New" panose="02070309020205020404" pitchFamily="49" charset="0"/>
              <a:buChar char="o"/>
            </a:pPr>
            <a:r>
              <a:rPr lang="en-US" sz="1800" dirty="0"/>
              <a:t>Erratically executed</a:t>
            </a:r>
          </a:p>
          <a:p>
            <a:pPr lvl="2">
              <a:spcBef>
                <a:spcPts val="900"/>
              </a:spcBef>
              <a:buFont typeface="Courier New" panose="02070309020205020404" pitchFamily="49" charset="0"/>
              <a:buChar char="o"/>
            </a:pPr>
            <a:r>
              <a:rPr lang="en-US" sz="1800" dirty="0"/>
              <a:t>Large</a:t>
            </a:r>
          </a:p>
          <a:p>
            <a:pPr lvl="2">
              <a:spcBef>
                <a:spcPts val="900"/>
              </a:spcBef>
              <a:buFont typeface="Courier New" panose="02070309020205020404" pitchFamily="49" charset="0"/>
              <a:buChar char="o"/>
            </a:pPr>
            <a:r>
              <a:rPr lang="en-US" sz="1800" dirty="0"/>
              <a:t>Cumbersome to execute (requiring ad hoc analysis and MA Dues Policy changes)</a:t>
            </a:r>
          </a:p>
        </p:txBody>
      </p:sp>
    </p:spTree>
    <p:extLst>
      <p:ext uri="{BB962C8B-B14F-4D97-AF65-F5344CB8AC3E}">
        <p14:creationId xmlns:p14="http://schemas.microsoft.com/office/powerpoint/2010/main" val="1540445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F85765-9096-4173-BC14-062B9CE1339D}"/>
              </a:ext>
            </a:extLst>
          </p:cNvPr>
          <p:cNvSpPr>
            <a:spLocks noGrp="1"/>
          </p:cNvSpPr>
          <p:nvPr>
            <p:ph type="title"/>
          </p:nvPr>
        </p:nvSpPr>
        <p:spPr>
          <a:xfrm>
            <a:off x="494498" y="560431"/>
            <a:ext cx="8094392" cy="994172"/>
          </a:xfrm>
        </p:spPr>
        <p:txBody>
          <a:bodyPr>
            <a:normAutofit/>
          </a:bodyPr>
          <a:lstStyle/>
          <a:p>
            <a:r>
              <a:rPr lang="en-US" sz="2400" dirty="0"/>
              <a:t>Questions and Options Considered by the VPP Advisory Group: </a:t>
            </a:r>
            <a:r>
              <a:rPr lang="en-US" sz="2400" b="1" dirty="0"/>
              <a:t>Should the current Dues Escalation process be revised?</a:t>
            </a:r>
          </a:p>
        </p:txBody>
      </p:sp>
      <p:sp>
        <p:nvSpPr>
          <p:cNvPr id="4" name="Content Placeholder 3">
            <a:extLst>
              <a:ext uri="{FF2B5EF4-FFF2-40B4-BE49-F238E27FC236}">
                <a16:creationId xmlns:a16="http://schemas.microsoft.com/office/drawing/2014/main" id="{ADDADD89-2551-435E-B5D0-0D5CE657C4B4}"/>
              </a:ext>
            </a:extLst>
          </p:cNvPr>
          <p:cNvSpPr>
            <a:spLocks noGrp="1"/>
          </p:cNvSpPr>
          <p:nvPr>
            <p:ph idx="1"/>
          </p:nvPr>
        </p:nvSpPr>
        <p:spPr>
          <a:xfrm>
            <a:off x="507116" y="1554603"/>
            <a:ext cx="7886700" cy="3263504"/>
          </a:xfrm>
        </p:spPr>
        <p:txBody>
          <a:bodyPr>
            <a:normAutofit/>
          </a:bodyPr>
          <a:lstStyle/>
          <a:p>
            <a:pPr>
              <a:spcBef>
                <a:spcPts val="900"/>
              </a:spcBef>
            </a:pPr>
            <a:r>
              <a:rPr lang="en-US" sz="1500" b="1" dirty="0"/>
              <a:t>The VPP Advisory Group felt critical process improvements were needed:</a:t>
            </a:r>
          </a:p>
          <a:p>
            <a:pPr lvl="1">
              <a:spcBef>
                <a:spcPts val="1350"/>
              </a:spcBef>
              <a:buFont typeface="Courier New" panose="02070309020205020404" pitchFamily="49" charset="0"/>
              <a:buChar char="o"/>
            </a:pPr>
            <a:r>
              <a:rPr lang="en-US" sz="1500" dirty="0"/>
              <a:t>The current Dues Escalation process lacks any strategic review on the appropriateness of an increase for that period</a:t>
            </a:r>
          </a:p>
          <a:p>
            <a:pPr lvl="2">
              <a:spcBef>
                <a:spcPts val="0"/>
              </a:spcBef>
              <a:buFont typeface="Wingdings" panose="05000000000000000000" pitchFamily="2" charset="2"/>
              <a:buChar char="§"/>
            </a:pPr>
            <a:r>
              <a:rPr lang="en-US" sz="1500" dirty="0"/>
              <a:t>Pricing is a key strategic lever for growing membership and must be thoughtfully considered as part of ongoing strategic planning</a:t>
            </a:r>
          </a:p>
          <a:p>
            <a:pPr lvl="2">
              <a:spcBef>
                <a:spcPts val="0"/>
              </a:spcBef>
              <a:buFont typeface="Wingdings" panose="05000000000000000000" pitchFamily="2" charset="2"/>
              <a:buChar char="§"/>
            </a:pPr>
            <a:r>
              <a:rPr lang="en-US" sz="1500" dirty="0"/>
              <a:t>Protecting VPP price points under $200 should be a strategic consideration</a:t>
            </a:r>
          </a:p>
          <a:p>
            <a:pPr lvl="2">
              <a:spcBef>
                <a:spcPts val="0"/>
              </a:spcBef>
              <a:buFont typeface="Wingdings" panose="05000000000000000000" pitchFamily="2" charset="2"/>
              <a:buChar char="§"/>
            </a:pPr>
            <a:r>
              <a:rPr lang="en-US" sz="1500" dirty="0"/>
              <a:t>Changing the scheduled increases in the current process required changes to the Dues Policy by Membership Assembly </a:t>
            </a:r>
          </a:p>
          <a:p>
            <a:pPr lvl="1">
              <a:spcBef>
                <a:spcPts val="1350"/>
              </a:spcBef>
              <a:buFont typeface="Courier New" panose="02070309020205020404" pitchFamily="49" charset="0"/>
              <a:buChar char="o"/>
            </a:pPr>
            <a:r>
              <a:rPr lang="en-US" sz="1500" dirty="0"/>
              <a:t>Use of the CPI-U made it hard to understand or predict future dues increases</a:t>
            </a:r>
          </a:p>
          <a:p>
            <a:pPr lvl="1">
              <a:spcBef>
                <a:spcPts val="1350"/>
              </a:spcBef>
              <a:buFont typeface="Courier New" panose="02070309020205020404" pitchFamily="49" charset="0"/>
              <a:buChar char="o"/>
            </a:pPr>
            <a:r>
              <a:rPr lang="en-US" sz="1500" dirty="0"/>
              <a:t>Premier and Standard Membership each require unique dues escalation solutions</a:t>
            </a:r>
          </a:p>
          <a:p>
            <a:pPr lvl="1">
              <a:spcBef>
                <a:spcPts val="1350"/>
              </a:spcBef>
              <a:buFont typeface="Courier New" panose="02070309020205020404" pitchFamily="49" charset="0"/>
              <a:buChar char="o"/>
            </a:pPr>
            <a:r>
              <a:rPr lang="en-US" sz="1500" dirty="0"/>
              <a:t>But It was required to maintain Membership Assembly control over dues pricing</a:t>
            </a:r>
          </a:p>
          <a:p>
            <a:pPr lvl="1">
              <a:spcBef>
                <a:spcPts val="1350"/>
              </a:spcBef>
              <a:buFont typeface="Courier New" panose="02070309020205020404" pitchFamily="49" charset="0"/>
              <a:buChar char="o"/>
            </a:pPr>
            <a:endParaRPr lang="en-US" sz="1500" dirty="0"/>
          </a:p>
        </p:txBody>
      </p:sp>
    </p:spTree>
    <p:extLst>
      <p:ext uri="{BB962C8B-B14F-4D97-AF65-F5344CB8AC3E}">
        <p14:creationId xmlns:p14="http://schemas.microsoft.com/office/powerpoint/2010/main" val="2111262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F85765-9096-4173-BC14-062B9CE1339D}"/>
              </a:ext>
            </a:extLst>
          </p:cNvPr>
          <p:cNvSpPr>
            <a:spLocks noGrp="1"/>
          </p:cNvSpPr>
          <p:nvPr>
            <p:ph type="title"/>
          </p:nvPr>
        </p:nvSpPr>
        <p:spPr>
          <a:xfrm>
            <a:off x="420832" y="599812"/>
            <a:ext cx="8094392" cy="994172"/>
          </a:xfrm>
        </p:spPr>
        <p:txBody>
          <a:bodyPr>
            <a:normAutofit/>
          </a:bodyPr>
          <a:lstStyle/>
          <a:p>
            <a:r>
              <a:rPr lang="en-US" sz="2400" dirty="0"/>
              <a:t>Questions and Options Considered by the VPP Advisory Group: </a:t>
            </a:r>
            <a:r>
              <a:rPr lang="en-US" sz="2400" b="1" dirty="0"/>
              <a:t>Why Change the Dues Escalation Timing to Every Five Years?</a:t>
            </a:r>
          </a:p>
        </p:txBody>
      </p:sp>
      <p:sp>
        <p:nvSpPr>
          <p:cNvPr id="4" name="Content Placeholder 3">
            <a:extLst>
              <a:ext uri="{FF2B5EF4-FFF2-40B4-BE49-F238E27FC236}">
                <a16:creationId xmlns:a16="http://schemas.microsoft.com/office/drawing/2014/main" id="{ADDADD89-2551-435E-B5D0-0D5CE657C4B4}"/>
              </a:ext>
            </a:extLst>
          </p:cNvPr>
          <p:cNvSpPr>
            <a:spLocks noGrp="1"/>
          </p:cNvSpPr>
          <p:nvPr>
            <p:ph idx="1"/>
          </p:nvPr>
        </p:nvSpPr>
        <p:spPr>
          <a:xfrm>
            <a:off x="222708" y="1593984"/>
            <a:ext cx="7886700" cy="3263504"/>
          </a:xfrm>
        </p:spPr>
        <p:txBody>
          <a:bodyPr>
            <a:normAutofit/>
          </a:bodyPr>
          <a:lstStyle/>
          <a:p>
            <a:pPr>
              <a:spcBef>
                <a:spcPts val="900"/>
              </a:spcBef>
            </a:pPr>
            <a:r>
              <a:rPr lang="en-US" sz="1500" b="1" dirty="0"/>
              <a:t>The VPP Advisory Group considered both more frequent and less frequent escalation periods:</a:t>
            </a:r>
          </a:p>
          <a:p>
            <a:pPr lvl="1">
              <a:spcBef>
                <a:spcPts val="450"/>
              </a:spcBef>
              <a:buFont typeface="Courier New" panose="02070309020205020404" pitchFamily="49" charset="0"/>
              <a:buChar char="o"/>
            </a:pPr>
            <a:r>
              <a:rPr lang="en-US" sz="1500" dirty="0"/>
              <a:t>Less frequent escalation considerations:</a:t>
            </a:r>
          </a:p>
          <a:p>
            <a:pPr lvl="2">
              <a:spcBef>
                <a:spcPts val="0"/>
              </a:spcBef>
              <a:buFont typeface="Wingdings" panose="05000000000000000000" pitchFamily="2" charset="2"/>
              <a:buChar char="§"/>
            </a:pPr>
            <a:r>
              <a:rPr lang="en-US" sz="1500" dirty="0"/>
              <a:t>Dues increases raise the member focus on dues pricing and can increase cancellations </a:t>
            </a:r>
          </a:p>
          <a:p>
            <a:pPr lvl="2">
              <a:spcBef>
                <a:spcPts val="0"/>
              </a:spcBef>
              <a:buFont typeface="Wingdings" panose="05000000000000000000" pitchFamily="2" charset="2"/>
              <a:buChar char="§"/>
            </a:pPr>
            <a:r>
              <a:rPr lang="en-US" sz="1500" dirty="0"/>
              <a:t>Dues increase put a large administration burden on both ANA and the C/SNAs with every executed increase</a:t>
            </a:r>
          </a:p>
          <a:p>
            <a:pPr lvl="1">
              <a:spcBef>
                <a:spcPts val="450"/>
              </a:spcBef>
              <a:buFont typeface="Courier New" panose="02070309020205020404" pitchFamily="49" charset="0"/>
              <a:buChar char="o"/>
            </a:pPr>
            <a:r>
              <a:rPr lang="en-US" sz="1500" dirty="0"/>
              <a:t>More frequent escalations:</a:t>
            </a:r>
          </a:p>
          <a:p>
            <a:pPr lvl="2">
              <a:spcBef>
                <a:spcPts val="0"/>
              </a:spcBef>
              <a:buFont typeface="Wingdings" panose="05000000000000000000" pitchFamily="2" charset="2"/>
              <a:buChar char="§"/>
            </a:pPr>
            <a:r>
              <a:rPr lang="en-US" sz="1500" dirty="0"/>
              <a:t>The amount of Dues Escalation will be smaller the more frequently they are taken</a:t>
            </a:r>
          </a:p>
          <a:p>
            <a:pPr>
              <a:spcBef>
                <a:spcPts val="900"/>
              </a:spcBef>
            </a:pPr>
            <a:r>
              <a:rPr lang="en-US" sz="1500" b="1" dirty="0"/>
              <a:t>The current 3-year cycle was considered too frequent</a:t>
            </a:r>
          </a:p>
          <a:p>
            <a:pPr>
              <a:spcBef>
                <a:spcPts val="900"/>
              </a:spcBef>
            </a:pPr>
            <a:r>
              <a:rPr lang="en-US" sz="1500" b="1" dirty="0"/>
              <a:t>A 5-year cycle appropriately balanced spacing out the dues increases but not allowing them to be so far apart that the dues increase amount became unreasonable</a:t>
            </a:r>
          </a:p>
          <a:p>
            <a:pPr>
              <a:spcBef>
                <a:spcPts val="900"/>
              </a:spcBef>
            </a:pPr>
            <a:r>
              <a:rPr lang="en-US" sz="1500" b="1" dirty="0"/>
              <a:t>To be clear, the increase in every five-year cycle is take all at once at the end of each cycle.  </a:t>
            </a:r>
          </a:p>
        </p:txBody>
      </p:sp>
    </p:spTree>
    <p:extLst>
      <p:ext uri="{BB962C8B-B14F-4D97-AF65-F5344CB8AC3E}">
        <p14:creationId xmlns:p14="http://schemas.microsoft.com/office/powerpoint/2010/main" val="3537462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F85765-9096-4173-BC14-062B9CE1339D}"/>
              </a:ext>
            </a:extLst>
          </p:cNvPr>
          <p:cNvSpPr>
            <a:spLocks noGrp="1"/>
          </p:cNvSpPr>
          <p:nvPr>
            <p:ph type="title"/>
          </p:nvPr>
        </p:nvSpPr>
        <p:spPr>
          <a:xfrm>
            <a:off x="375035" y="547212"/>
            <a:ext cx="8094392" cy="994172"/>
          </a:xfrm>
        </p:spPr>
        <p:txBody>
          <a:bodyPr>
            <a:normAutofit/>
          </a:bodyPr>
          <a:lstStyle/>
          <a:p>
            <a:r>
              <a:rPr lang="en-US" sz="2400" dirty="0"/>
              <a:t>Questions and Options Considered by the VPP Advisory Group: </a:t>
            </a:r>
            <a:r>
              <a:rPr lang="en-US" sz="2400" b="1" dirty="0"/>
              <a:t>Why change the annual escalation amount to a flat 1% Increase?</a:t>
            </a:r>
          </a:p>
        </p:txBody>
      </p:sp>
      <p:sp>
        <p:nvSpPr>
          <p:cNvPr id="4" name="Content Placeholder 3">
            <a:extLst>
              <a:ext uri="{FF2B5EF4-FFF2-40B4-BE49-F238E27FC236}">
                <a16:creationId xmlns:a16="http://schemas.microsoft.com/office/drawing/2014/main" id="{ADDADD89-2551-435E-B5D0-0D5CE657C4B4}"/>
              </a:ext>
            </a:extLst>
          </p:cNvPr>
          <p:cNvSpPr>
            <a:spLocks noGrp="1"/>
          </p:cNvSpPr>
          <p:nvPr>
            <p:ph idx="1"/>
          </p:nvPr>
        </p:nvSpPr>
        <p:spPr>
          <a:xfrm>
            <a:off x="247061" y="1440444"/>
            <a:ext cx="8222366" cy="3471244"/>
          </a:xfrm>
        </p:spPr>
        <p:txBody>
          <a:bodyPr>
            <a:normAutofit/>
          </a:bodyPr>
          <a:lstStyle/>
          <a:p>
            <a:pPr>
              <a:spcBef>
                <a:spcPts val="900"/>
              </a:spcBef>
            </a:pPr>
            <a:r>
              <a:rPr lang="en-US" sz="1400" b="1" dirty="0"/>
              <a:t>An easily understood escalation calculation is critical to member communication</a:t>
            </a:r>
          </a:p>
          <a:p>
            <a:pPr>
              <a:spcBef>
                <a:spcPts val="900"/>
              </a:spcBef>
            </a:pPr>
            <a:r>
              <a:rPr lang="en-US" sz="1400" b="1" dirty="0"/>
              <a:t>Considerations of the current use of CPI-U:</a:t>
            </a:r>
          </a:p>
          <a:p>
            <a:pPr lvl="1">
              <a:spcBef>
                <a:spcPts val="900"/>
              </a:spcBef>
              <a:buFont typeface="Courier New" panose="02070309020205020404" pitchFamily="49" charset="0"/>
              <a:buChar char="o"/>
            </a:pPr>
            <a:r>
              <a:rPr lang="en-US" sz="1400" dirty="0"/>
              <a:t>Directly ties to the amount of inflation for that specific year</a:t>
            </a:r>
          </a:p>
          <a:p>
            <a:pPr lvl="1">
              <a:spcBef>
                <a:spcPts val="0"/>
              </a:spcBef>
              <a:buFont typeface="Courier New" panose="02070309020205020404" pitchFamily="49" charset="0"/>
              <a:buChar char="o"/>
            </a:pPr>
            <a:r>
              <a:rPr lang="en-US" sz="1400" dirty="0"/>
              <a:t>Requires a 6-month lag to obtain and calculate increase amount</a:t>
            </a:r>
          </a:p>
          <a:p>
            <a:pPr lvl="1">
              <a:spcBef>
                <a:spcPts val="0"/>
              </a:spcBef>
              <a:buFont typeface="Courier New" panose="02070309020205020404" pitchFamily="49" charset="0"/>
              <a:buChar char="o"/>
            </a:pPr>
            <a:r>
              <a:rPr lang="en-US" sz="1400" dirty="0"/>
              <a:t>Since capped between 0% and 2%, rarely varies significantly</a:t>
            </a:r>
          </a:p>
          <a:p>
            <a:pPr lvl="1">
              <a:spcBef>
                <a:spcPts val="0"/>
              </a:spcBef>
              <a:buFont typeface="Courier New" panose="02070309020205020404" pitchFamily="49" charset="0"/>
              <a:buChar char="o"/>
            </a:pPr>
            <a:r>
              <a:rPr lang="en-US" sz="1400" dirty="0"/>
              <a:t>Dues Escalation changes over each period, making it hard to predict future dues pricing</a:t>
            </a:r>
          </a:p>
          <a:p>
            <a:pPr lvl="2">
              <a:spcBef>
                <a:spcPts val="0"/>
              </a:spcBef>
            </a:pPr>
            <a:endParaRPr lang="en-US" sz="1350" b="1" dirty="0"/>
          </a:p>
          <a:p>
            <a:pPr>
              <a:spcBef>
                <a:spcPts val="0"/>
              </a:spcBef>
            </a:pPr>
            <a:r>
              <a:rPr lang="en-US" sz="1400" b="1" dirty="0"/>
              <a:t>A flat percentage increase had important benefits over using CPI-U:</a:t>
            </a:r>
          </a:p>
          <a:p>
            <a:pPr lvl="1">
              <a:spcBef>
                <a:spcPts val="0"/>
              </a:spcBef>
              <a:buFont typeface="Courier New" panose="02070309020205020404" pitchFamily="49" charset="0"/>
              <a:buChar char="o"/>
            </a:pPr>
            <a:r>
              <a:rPr lang="en-US" sz="1400" dirty="0"/>
              <a:t>Very predictable future increases</a:t>
            </a:r>
          </a:p>
          <a:p>
            <a:pPr lvl="1">
              <a:spcBef>
                <a:spcPts val="0"/>
              </a:spcBef>
              <a:buFont typeface="Courier New" panose="02070309020205020404" pitchFamily="49" charset="0"/>
              <a:buChar char="o"/>
            </a:pPr>
            <a:r>
              <a:rPr lang="en-US" sz="1400" dirty="0"/>
              <a:t>No lag waiting for CPI-U allows more efficient planning</a:t>
            </a:r>
          </a:p>
          <a:p>
            <a:pPr lvl="2">
              <a:spcBef>
                <a:spcPts val="0"/>
              </a:spcBef>
            </a:pPr>
            <a:endParaRPr lang="en-US" sz="1400" b="1" dirty="0"/>
          </a:p>
          <a:p>
            <a:pPr>
              <a:spcBef>
                <a:spcPts val="0"/>
              </a:spcBef>
            </a:pPr>
            <a:r>
              <a:rPr lang="en-US" sz="1400" b="1" dirty="0"/>
              <a:t>A 1% annual increase amount was recommended</a:t>
            </a:r>
          </a:p>
          <a:p>
            <a:pPr lvl="1">
              <a:spcBef>
                <a:spcPts val="0"/>
              </a:spcBef>
              <a:buFont typeface="Courier New" panose="02070309020205020404" pitchFamily="49" charset="0"/>
              <a:buChar char="o"/>
            </a:pPr>
            <a:r>
              <a:rPr lang="en-US" sz="1400" dirty="0"/>
              <a:t>Easy to calculate and explain</a:t>
            </a:r>
          </a:p>
          <a:p>
            <a:pPr lvl="1">
              <a:spcBef>
                <a:spcPts val="0"/>
              </a:spcBef>
              <a:buFont typeface="Courier New" panose="02070309020205020404" pitchFamily="49" charset="0"/>
              <a:buChar char="o"/>
            </a:pPr>
            <a:r>
              <a:rPr lang="en-US" sz="1400" dirty="0"/>
              <a:t>Considered more appropriate than CPI-U 1.4% annual average over last 12 years, especially considering new 5-year cycle</a:t>
            </a:r>
          </a:p>
          <a:p>
            <a:pPr lvl="1">
              <a:spcBef>
                <a:spcPts val="0"/>
              </a:spcBef>
              <a:buFont typeface="Courier New" panose="02070309020205020404" pitchFamily="49" charset="0"/>
              <a:buChar char="o"/>
            </a:pPr>
            <a:r>
              <a:rPr lang="en-US" sz="1400" dirty="0"/>
              <a:t>Calculated each year, a 1% annual increase totals 5.1% over a 5-year period</a:t>
            </a:r>
          </a:p>
          <a:p>
            <a:pPr lvl="1">
              <a:spcBef>
                <a:spcPts val="0"/>
              </a:spcBef>
              <a:buFont typeface="Courier New" panose="02070309020205020404" pitchFamily="49" charset="0"/>
              <a:buChar char="o"/>
            </a:pPr>
            <a:endParaRPr lang="en-US" sz="1350" b="1" dirty="0"/>
          </a:p>
        </p:txBody>
      </p:sp>
    </p:spTree>
    <p:extLst>
      <p:ext uri="{BB962C8B-B14F-4D97-AF65-F5344CB8AC3E}">
        <p14:creationId xmlns:p14="http://schemas.microsoft.com/office/powerpoint/2010/main" val="1757333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F85765-9096-4173-BC14-062B9CE1339D}"/>
              </a:ext>
            </a:extLst>
          </p:cNvPr>
          <p:cNvSpPr>
            <a:spLocks noGrp="1"/>
          </p:cNvSpPr>
          <p:nvPr>
            <p:ph type="title"/>
          </p:nvPr>
        </p:nvSpPr>
        <p:spPr>
          <a:xfrm>
            <a:off x="495541" y="674985"/>
            <a:ext cx="8515350" cy="994172"/>
          </a:xfrm>
        </p:spPr>
        <p:txBody>
          <a:bodyPr>
            <a:normAutofit fontScale="90000"/>
          </a:bodyPr>
          <a:lstStyle/>
          <a:p>
            <a:r>
              <a:rPr lang="en-US" sz="2400" dirty="0"/>
              <a:t>Questions and Options Considered by the VPP Advisory Group: </a:t>
            </a:r>
            <a:br>
              <a:rPr lang="en-US" sz="2400" dirty="0"/>
            </a:br>
            <a:r>
              <a:rPr lang="en-US" sz="2400" b="1" dirty="0"/>
              <a:t>Should the Dues Escalation process include a strategic review to decide if an increase should be taken for that cycle?</a:t>
            </a:r>
          </a:p>
        </p:txBody>
      </p:sp>
      <p:sp>
        <p:nvSpPr>
          <p:cNvPr id="4" name="Content Placeholder 3">
            <a:extLst>
              <a:ext uri="{FF2B5EF4-FFF2-40B4-BE49-F238E27FC236}">
                <a16:creationId xmlns:a16="http://schemas.microsoft.com/office/drawing/2014/main" id="{ADDADD89-2551-435E-B5D0-0D5CE657C4B4}"/>
              </a:ext>
            </a:extLst>
          </p:cNvPr>
          <p:cNvSpPr>
            <a:spLocks noGrp="1"/>
          </p:cNvSpPr>
          <p:nvPr>
            <p:ph idx="1"/>
          </p:nvPr>
        </p:nvSpPr>
        <p:spPr>
          <a:xfrm>
            <a:off x="388663" y="1868795"/>
            <a:ext cx="7886700" cy="3263504"/>
          </a:xfrm>
        </p:spPr>
        <p:txBody>
          <a:bodyPr>
            <a:normAutofit/>
          </a:bodyPr>
          <a:lstStyle/>
          <a:p>
            <a:pPr>
              <a:spcBef>
                <a:spcPts val="900"/>
              </a:spcBef>
            </a:pPr>
            <a:r>
              <a:rPr lang="en-US" sz="1600" b="1" dirty="0"/>
              <a:t>The VPP Advisory Group felt a review whether to take the increase must be integrated into the Dues Escalation process</a:t>
            </a:r>
          </a:p>
          <a:p>
            <a:pPr lvl="1">
              <a:spcBef>
                <a:spcPts val="900"/>
              </a:spcBef>
              <a:buFont typeface="Courier New" panose="02070309020205020404" pitchFamily="49" charset="0"/>
              <a:buChar char="o"/>
            </a:pPr>
            <a:r>
              <a:rPr lang="en-US" sz="1400" dirty="0"/>
              <a:t>While a Dues Escalation must be considered each cycle, there may be good reasons to NOT execute that Escalation:</a:t>
            </a:r>
          </a:p>
          <a:p>
            <a:pPr lvl="2">
              <a:spcBef>
                <a:spcPts val="900"/>
              </a:spcBef>
              <a:buFont typeface="Wingdings" panose="05000000000000000000" pitchFamily="2" charset="2"/>
              <a:buChar char="§"/>
            </a:pPr>
            <a:r>
              <a:rPr lang="en-US" sz="1400" dirty="0"/>
              <a:t>Dues may be approaching a critical pricing threshold that would negatively impact membership growth (for example, $200 for value pricing)</a:t>
            </a:r>
          </a:p>
          <a:p>
            <a:pPr lvl="2">
              <a:spcBef>
                <a:spcPts val="900"/>
              </a:spcBef>
              <a:buFont typeface="Wingdings" panose="05000000000000000000" pitchFamily="2" charset="2"/>
              <a:buChar char="§"/>
            </a:pPr>
            <a:r>
              <a:rPr lang="en-US" sz="1400" dirty="0"/>
              <a:t>The economy may be experiencing a downturn that would intensify member push-back of dues increases</a:t>
            </a:r>
          </a:p>
          <a:p>
            <a:pPr lvl="2">
              <a:spcBef>
                <a:spcPts val="900"/>
              </a:spcBef>
              <a:buFont typeface="Wingdings" panose="05000000000000000000" pitchFamily="2" charset="2"/>
              <a:buChar char="§"/>
            </a:pPr>
            <a:r>
              <a:rPr lang="en-US" sz="1400" dirty="0"/>
              <a:t>Strong non-dues revenue may drive Association profitability to a point where a dues increase is not justified</a:t>
            </a:r>
          </a:p>
          <a:p>
            <a:pPr lvl="2">
              <a:spcBef>
                <a:spcPts val="900"/>
              </a:spcBef>
              <a:buFont typeface="Wingdings" panose="05000000000000000000" pitchFamily="2" charset="2"/>
              <a:buChar char="§"/>
            </a:pPr>
            <a:r>
              <a:rPr lang="en-US" sz="1400" dirty="0"/>
              <a:t>While an eventual increase will be necessary, it might be best put off another cycle</a:t>
            </a:r>
          </a:p>
        </p:txBody>
      </p:sp>
    </p:spTree>
    <p:extLst>
      <p:ext uri="{BB962C8B-B14F-4D97-AF65-F5344CB8AC3E}">
        <p14:creationId xmlns:p14="http://schemas.microsoft.com/office/powerpoint/2010/main" val="3053060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F85765-9096-4173-BC14-062B9CE1339D}"/>
              </a:ext>
            </a:extLst>
          </p:cNvPr>
          <p:cNvSpPr>
            <a:spLocks noGrp="1"/>
          </p:cNvSpPr>
          <p:nvPr>
            <p:ph type="title"/>
          </p:nvPr>
        </p:nvSpPr>
        <p:spPr>
          <a:xfrm>
            <a:off x="966867" y="462377"/>
            <a:ext cx="7886700" cy="993775"/>
          </a:xfrm>
        </p:spPr>
        <p:txBody>
          <a:bodyPr>
            <a:normAutofit/>
          </a:bodyPr>
          <a:lstStyle/>
          <a:p>
            <a:r>
              <a:rPr lang="en-US" sz="2700" b="1" dirty="0"/>
              <a:t>VPP Advisory Group Members</a:t>
            </a:r>
          </a:p>
        </p:txBody>
      </p:sp>
      <p:graphicFrame>
        <p:nvGraphicFramePr>
          <p:cNvPr id="5" name="Object 4">
            <a:extLst>
              <a:ext uri="{FF2B5EF4-FFF2-40B4-BE49-F238E27FC236}">
                <a16:creationId xmlns:a16="http://schemas.microsoft.com/office/drawing/2014/main" id="{0E719756-1407-4214-8C56-962FD960245B}"/>
              </a:ext>
            </a:extLst>
          </p:cNvPr>
          <p:cNvGraphicFramePr>
            <a:graphicFrameLocks noChangeAspect="1"/>
          </p:cNvGraphicFramePr>
          <p:nvPr>
            <p:extLst>
              <p:ext uri="{D42A27DB-BD31-4B8C-83A1-F6EECF244321}">
                <p14:modId xmlns:p14="http://schemas.microsoft.com/office/powerpoint/2010/main" val="569784979"/>
              </p:ext>
            </p:extLst>
          </p:nvPr>
        </p:nvGraphicFramePr>
        <p:xfrm>
          <a:off x="527939" y="1341750"/>
          <a:ext cx="3320125" cy="2635039"/>
        </p:xfrm>
        <a:graphic>
          <a:graphicData uri="http://schemas.openxmlformats.org/presentationml/2006/ole">
            <mc:AlternateContent xmlns:mc="http://schemas.openxmlformats.org/markup-compatibility/2006">
              <mc:Choice xmlns:v="urn:schemas-microsoft-com:vml" Requires="v">
                <p:oleObj spid="_x0000_s1028" name="Worksheet" r:id="rId4" imgW="2559005" imgH="2032225" progId="Excel.Sheet.12">
                  <p:embed/>
                </p:oleObj>
              </mc:Choice>
              <mc:Fallback>
                <p:oleObj name="Worksheet" r:id="rId4" imgW="2559005" imgH="2032225" progId="Excel.Sheet.12">
                  <p:embed/>
                  <p:pic>
                    <p:nvPicPr>
                      <p:cNvPr id="5" name="Object 4">
                        <a:extLst>
                          <a:ext uri="{FF2B5EF4-FFF2-40B4-BE49-F238E27FC236}">
                            <a16:creationId xmlns:a16="http://schemas.microsoft.com/office/drawing/2014/main" id="{0E719756-1407-4214-8C56-962FD960245B}"/>
                          </a:ext>
                        </a:extLst>
                      </p:cNvPr>
                      <p:cNvPicPr/>
                      <p:nvPr/>
                    </p:nvPicPr>
                    <p:blipFill>
                      <a:blip r:embed="rId5"/>
                      <a:stretch>
                        <a:fillRect/>
                      </a:stretch>
                    </p:blipFill>
                    <p:spPr>
                      <a:xfrm>
                        <a:off x="527939" y="1341750"/>
                        <a:ext cx="3320125" cy="2635039"/>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8E13A51-907C-4AD7-B7CA-D207F4066ECA}"/>
              </a:ext>
            </a:extLst>
          </p:cNvPr>
          <p:cNvGraphicFramePr>
            <a:graphicFrameLocks noChangeAspect="1"/>
          </p:cNvGraphicFramePr>
          <p:nvPr>
            <p:extLst>
              <p:ext uri="{D42A27DB-BD31-4B8C-83A1-F6EECF244321}">
                <p14:modId xmlns:p14="http://schemas.microsoft.com/office/powerpoint/2010/main" val="3917958865"/>
              </p:ext>
            </p:extLst>
          </p:nvPr>
        </p:nvGraphicFramePr>
        <p:xfrm>
          <a:off x="4508340" y="1341750"/>
          <a:ext cx="2996865" cy="2996865"/>
        </p:xfrm>
        <a:graphic>
          <a:graphicData uri="http://schemas.openxmlformats.org/presentationml/2006/ole">
            <mc:AlternateContent xmlns:mc="http://schemas.openxmlformats.org/markup-compatibility/2006">
              <mc:Choice xmlns:v="urn:schemas-microsoft-com:vml" Requires="v">
                <p:oleObj spid="_x0000_s1029" name="Worksheet" r:id="rId6" imgW="2295599" imgH="2295422" progId="Excel.Sheet.12">
                  <p:embed/>
                </p:oleObj>
              </mc:Choice>
              <mc:Fallback>
                <p:oleObj name="Worksheet" r:id="rId6" imgW="2295599" imgH="2295422" progId="Excel.Sheet.12">
                  <p:embed/>
                  <p:pic>
                    <p:nvPicPr>
                      <p:cNvPr id="6" name="Object 5">
                        <a:extLst>
                          <a:ext uri="{FF2B5EF4-FFF2-40B4-BE49-F238E27FC236}">
                            <a16:creationId xmlns:a16="http://schemas.microsoft.com/office/drawing/2014/main" id="{18E13A51-907C-4AD7-B7CA-D207F4066ECA}"/>
                          </a:ext>
                        </a:extLst>
                      </p:cNvPr>
                      <p:cNvPicPr/>
                      <p:nvPr/>
                    </p:nvPicPr>
                    <p:blipFill>
                      <a:blip r:embed="rId7"/>
                      <a:stretch>
                        <a:fillRect/>
                      </a:stretch>
                    </p:blipFill>
                    <p:spPr>
                      <a:xfrm>
                        <a:off x="4508340" y="1341750"/>
                        <a:ext cx="2996865" cy="2996865"/>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258BBB68-3D0F-4C20-AB4C-8EEBBA6F93E9}"/>
              </a:ext>
            </a:extLst>
          </p:cNvPr>
          <p:cNvSpPr txBox="1"/>
          <p:nvPr/>
        </p:nvSpPr>
        <p:spPr>
          <a:xfrm>
            <a:off x="377687" y="4563445"/>
            <a:ext cx="7424531" cy="307777"/>
          </a:xfrm>
          <a:prstGeom prst="rect">
            <a:avLst/>
          </a:prstGeom>
          <a:noFill/>
        </p:spPr>
        <p:txBody>
          <a:bodyPr wrap="square" rtlCol="0">
            <a:spAutoFit/>
          </a:bodyPr>
          <a:lstStyle/>
          <a:p>
            <a:pPr marL="214313" indent="-214313">
              <a:buFont typeface="Arial" panose="020B0604020202020204" pitchFamily="34" charset="0"/>
              <a:buChar char="•"/>
            </a:pPr>
            <a:r>
              <a:rPr lang="en-US" sz="1400" b="1" dirty="0"/>
              <a:t>Mary Lee Pakieser represented the ANA Board from 2018 through 2019</a:t>
            </a:r>
          </a:p>
        </p:txBody>
      </p:sp>
    </p:spTree>
    <p:extLst>
      <p:ext uri="{BB962C8B-B14F-4D97-AF65-F5344CB8AC3E}">
        <p14:creationId xmlns:p14="http://schemas.microsoft.com/office/powerpoint/2010/main" val="1582979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F85765-9096-4173-BC14-062B9CE1339D}"/>
              </a:ext>
            </a:extLst>
          </p:cNvPr>
          <p:cNvSpPr>
            <a:spLocks noGrp="1"/>
          </p:cNvSpPr>
          <p:nvPr>
            <p:ph type="title"/>
          </p:nvPr>
        </p:nvSpPr>
        <p:spPr>
          <a:xfrm>
            <a:off x="628649" y="556232"/>
            <a:ext cx="8349095" cy="994172"/>
          </a:xfrm>
        </p:spPr>
        <p:txBody>
          <a:bodyPr>
            <a:normAutofit/>
          </a:bodyPr>
          <a:lstStyle/>
          <a:p>
            <a:r>
              <a:rPr lang="en-US" sz="2400" dirty="0"/>
              <a:t>Questions and Options Considered by the VPP Advisory Group: </a:t>
            </a:r>
            <a:br>
              <a:rPr lang="en-US" sz="2400" dirty="0"/>
            </a:br>
            <a:r>
              <a:rPr lang="en-US" sz="2400" b="1" dirty="0"/>
              <a:t>Who should lead that review?</a:t>
            </a:r>
          </a:p>
        </p:txBody>
      </p:sp>
      <p:sp>
        <p:nvSpPr>
          <p:cNvPr id="4" name="Content Placeholder 3">
            <a:extLst>
              <a:ext uri="{FF2B5EF4-FFF2-40B4-BE49-F238E27FC236}">
                <a16:creationId xmlns:a16="http://schemas.microsoft.com/office/drawing/2014/main" id="{ADDADD89-2551-435E-B5D0-0D5CE657C4B4}"/>
              </a:ext>
            </a:extLst>
          </p:cNvPr>
          <p:cNvSpPr>
            <a:spLocks noGrp="1"/>
          </p:cNvSpPr>
          <p:nvPr>
            <p:ph idx="1"/>
          </p:nvPr>
        </p:nvSpPr>
        <p:spPr>
          <a:xfrm>
            <a:off x="495541" y="1550404"/>
            <a:ext cx="7886700" cy="3263504"/>
          </a:xfrm>
        </p:spPr>
        <p:txBody>
          <a:bodyPr>
            <a:normAutofit/>
          </a:bodyPr>
          <a:lstStyle/>
          <a:p>
            <a:pPr>
              <a:spcBef>
                <a:spcPts val="900"/>
              </a:spcBef>
            </a:pPr>
            <a:r>
              <a:rPr lang="en-US" sz="1350" b="1" dirty="0"/>
              <a:t>While the ultimate decision on dues escalation must remain with the Membership Assembly, the VPP Advisory Group felt a team of experts should determine if the scheduled formula increase should occur</a:t>
            </a:r>
          </a:p>
          <a:p>
            <a:pPr lvl="1">
              <a:spcBef>
                <a:spcPts val="900"/>
              </a:spcBef>
              <a:buFont typeface="Courier New" panose="02070309020205020404" pitchFamily="49" charset="0"/>
              <a:buChar char="o"/>
            </a:pPr>
            <a:r>
              <a:rPr lang="en-US" sz="1350" dirty="0"/>
              <a:t>Composition of the team should include members of the ANA Finance Committee along with state staff leaders</a:t>
            </a:r>
          </a:p>
          <a:p>
            <a:pPr>
              <a:spcBef>
                <a:spcPts val="900"/>
              </a:spcBef>
            </a:pPr>
            <a:r>
              <a:rPr lang="en-US" sz="1350" b="1" dirty="0"/>
              <a:t>The size of the team needs to be small enough to operate efficiently but large enough to include appropriate diversity of representation</a:t>
            </a:r>
          </a:p>
          <a:p>
            <a:pPr>
              <a:spcBef>
                <a:spcPts val="900"/>
              </a:spcBef>
            </a:pPr>
            <a:r>
              <a:rPr lang="en-US" sz="1350" b="1" dirty="0"/>
              <a:t>Formation of a nine (9) member Dues Escalation Review Committee was recommended:</a:t>
            </a:r>
          </a:p>
          <a:p>
            <a:pPr lvl="1">
              <a:spcBef>
                <a:spcPts val="900"/>
              </a:spcBef>
              <a:buFont typeface="Courier New" panose="02070309020205020404" pitchFamily="49" charset="0"/>
              <a:buChar char="o"/>
            </a:pPr>
            <a:r>
              <a:rPr lang="en-US" sz="1350" dirty="0"/>
              <a:t>Four members from ANA Finance Committee</a:t>
            </a:r>
          </a:p>
          <a:p>
            <a:pPr lvl="2">
              <a:spcBef>
                <a:spcPts val="450"/>
              </a:spcBef>
              <a:buFont typeface="Wingdings" panose="05000000000000000000" pitchFamily="2" charset="2"/>
              <a:buChar char="§"/>
            </a:pPr>
            <a:r>
              <a:rPr lang="en-US" sz="1350" dirty="0"/>
              <a:t> 3 Entity Treasurers</a:t>
            </a:r>
          </a:p>
          <a:p>
            <a:pPr lvl="2">
              <a:spcBef>
                <a:spcPts val="450"/>
              </a:spcBef>
              <a:buFont typeface="Wingdings" panose="05000000000000000000" pitchFamily="2" charset="2"/>
              <a:buChar char="§"/>
            </a:pPr>
            <a:r>
              <a:rPr lang="en-US" sz="1350" dirty="0"/>
              <a:t> C/SNA Representative</a:t>
            </a:r>
          </a:p>
          <a:p>
            <a:pPr lvl="1">
              <a:spcBef>
                <a:spcPts val="900"/>
              </a:spcBef>
              <a:buFont typeface="Courier New" panose="02070309020205020404" pitchFamily="49" charset="0"/>
              <a:buChar char="o"/>
            </a:pPr>
            <a:r>
              <a:rPr lang="en-US" sz="1350" dirty="0"/>
              <a:t>Four Chief Staff Officers from geographic regional groups</a:t>
            </a:r>
          </a:p>
          <a:p>
            <a:pPr lvl="1">
              <a:spcBef>
                <a:spcPts val="900"/>
              </a:spcBef>
              <a:buFont typeface="Courier New" panose="02070309020205020404" pitchFamily="49" charset="0"/>
              <a:buChar char="o"/>
            </a:pPr>
            <a:r>
              <a:rPr lang="en-US" sz="1350" dirty="0"/>
              <a:t>One Volunteer Leader from IMD</a:t>
            </a:r>
          </a:p>
          <a:p>
            <a:pPr>
              <a:spcBef>
                <a:spcPts val="900"/>
              </a:spcBef>
            </a:pPr>
            <a:endParaRPr lang="en-US" sz="1350" b="1" dirty="0"/>
          </a:p>
        </p:txBody>
      </p:sp>
    </p:spTree>
    <p:extLst>
      <p:ext uri="{BB962C8B-B14F-4D97-AF65-F5344CB8AC3E}">
        <p14:creationId xmlns:p14="http://schemas.microsoft.com/office/powerpoint/2010/main" val="2120347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F85765-9096-4173-BC14-062B9CE1339D}"/>
              </a:ext>
            </a:extLst>
          </p:cNvPr>
          <p:cNvSpPr>
            <a:spLocks noGrp="1"/>
          </p:cNvSpPr>
          <p:nvPr>
            <p:ph type="title"/>
          </p:nvPr>
        </p:nvSpPr>
        <p:spPr>
          <a:xfrm>
            <a:off x="524804" y="557423"/>
            <a:ext cx="8094392" cy="994172"/>
          </a:xfrm>
        </p:spPr>
        <p:txBody>
          <a:bodyPr>
            <a:normAutofit/>
          </a:bodyPr>
          <a:lstStyle/>
          <a:p>
            <a:r>
              <a:rPr lang="en-US" sz="2200" dirty="0"/>
              <a:t>Questions and Options Considered by the VPP Advisory Group</a:t>
            </a:r>
            <a:r>
              <a:rPr lang="en-US" sz="2400" dirty="0"/>
              <a:t>: </a:t>
            </a:r>
            <a:br>
              <a:rPr lang="en-US" sz="2400" dirty="0"/>
            </a:br>
            <a:r>
              <a:rPr lang="en-US" sz="2400" b="1" dirty="0"/>
              <a:t>How should the Dues Escalation Review Committee Operate?</a:t>
            </a:r>
          </a:p>
        </p:txBody>
      </p:sp>
      <p:sp>
        <p:nvSpPr>
          <p:cNvPr id="4" name="Content Placeholder 3">
            <a:extLst>
              <a:ext uri="{FF2B5EF4-FFF2-40B4-BE49-F238E27FC236}">
                <a16:creationId xmlns:a16="http://schemas.microsoft.com/office/drawing/2014/main" id="{ADDADD89-2551-435E-B5D0-0D5CE657C4B4}"/>
              </a:ext>
            </a:extLst>
          </p:cNvPr>
          <p:cNvSpPr>
            <a:spLocks noGrp="1"/>
          </p:cNvSpPr>
          <p:nvPr>
            <p:ph idx="1"/>
          </p:nvPr>
        </p:nvSpPr>
        <p:spPr>
          <a:xfrm>
            <a:off x="397156" y="1475168"/>
            <a:ext cx="7886700" cy="3263504"/>
          </a:xfrm>
        </p:spPr>
        <p:txBody>
          <a:bodyPr>
            <a:normAutofit/>
          </a:bodyPr>
          <a:lstStyle/>
          <a:p>
            <a:pPr>
              <a:spcBef>
                <a:spcPts val="900"/>
              </a:spcBef>
            </a:pPr>
            <a:r>
              <a:rPr lang="en-US" sz="1350" b="1" dirty="0"/>
              <a:t>The committee will be formed every five years</a:t>
            </a:r>
          </a:p>
          <a:p>
            <a:pPr lvl="1">
              <a:spcBef>
                <a:spcPts val="900"/>
              </a:spcBef>
              <a:buFont typeface="Courier New" panose="02070309020205020404" pitchFamily="49" charset="0"/>
              <a:buChar char="o"/>
            </a:pPr>
            <a:r>
              <a:rPr lang="en-US" sz="1350" dirty="0"/>
              <a:t>State leaders will be solicited via a call from the Committee on Appointments (COA)</a:t>
            </a:r>
          </a:p>
          <a:p>
            <a:pPr lvl="1">
              <a:spcBef>
                <a:spcPts val="900"/>
              </a:spcBef>
              <a:buFont typeface="Courier New" panose="02070309020205020404" pitchFamily="49" charset="0"/>
              <a:buChar char="o"/>
            </a:pPr>
            <a:r>
              <a:rPr lang="en-US" sz="1350" dirty="0"/>
              <a:t>The COA will select from available volunteers in accordance with the recommended composition </a:t>
            </a:r>
          </a:p>
          <a:p>
            <a:pPr lvl="1">
              <a:spcBef>
                <a:spcPts val="900"/>
              </a:spcBef>
              <a:buFont typeface="Courier New" panose="02070309020205020404" pitchFamily="49" charset="0"/>
              <a:buChar char="o"/>
            </a:pPr>
            <a:r>
              <a:rPr lang="en-US" sz="1350" dirty="0"/>
              <a:t>The first committee will be formed in 2023 if these recommendations are approved</a:t>
            </a:r>
          </a:p>
          <a:p>
            <a:pPr>
              <a:spcBef>
                <a:spcPts val="900"/>
              </a:spcBef>
            </a:pPr>
            <a:r>
              <a:rPr lang="en-US" sz="1350" b="1" dirty="0"/>
              <a:t>The committee will review ANA and economic data and develop a recommendation for the ANA Board</a:t>
            </a:r>
          </a:p>
          <a:p>
            <a:pPr lvl="1">
              <a:spcBef>
                <a:spcPts val="900"/>
              </a:spcBef>
            </a:pPr>
            <a:r>
              <a:rPr lang="en-US" sz="1350" dirty="0"/>
              <a:t>The committee is limited to recommending if the scheduled 1% annual increase should be taken or cancelled for that 5-year cycle – no other changes are allowed</a:t>
            </a:r>
          </a:p>
          <a:p>
            <a:pPr>
              <a:spcBef>
                <a:spcPts val="900"/>
              </a:spcBef>
            </a:pPr>
            <a:r>
              <a:rPr lang="en-US" sz="1350" b="1" dirty="0"/>
              <a:t>The ANA Board will consider the committee report and will decide whether to proceed with the scheduled increase or recommend that Membership Assembly cancel the increase:</a:t>
            </a:r>
          </a:p>
          <a:p>
            <a:pPr lvl="1">
              <a:spcBef>
                <a:spcPts val="900"/>
              </a:spcBef>
              <a:buFont typeface="Courier New" panose="02070309020205020404" pitchFamily="49" charset="0"/>
              <a:buChar char="o"/>
            </a:pPr>
            <a:r>
              <a:rPr lang="en-US" sz="1350" dirty="0"/>
              <a:t>A recommendation to take the scheduled increase requires no further MA action</a:t>
            </a:r>
          </a:p>
          <a:p>
            <a:pPr lvl="1">
              <a:spcBef>
                <a:spcPts val="900"/>
              </a:spcBef>
              <a:buFont typeface="Courier New" panose="02070309020205020404" pitchFamily="49" charset="0"/>
              <a:buChar char="o"/>
            </a:pPr>
            <a:r>
              <a:rPr lang="en-US" sz="1350" dirty="0"/>
              <a:t>A recommendation to pass on the scheduled increase requires a MA vote</a:t>
            </a:r>
          </a:p>
          <a:p>
            <a:pPr>
              <a:spcBef>
                <a:spcPts val="900"/>
              </a:spcBef>
            </a:pPr>
            <a:endParaRPr lang="en-US" sz="1350" b="1" dirty="0"/>
          </a:p>
        </p:txBody>
      </p:sp>
    </p:spTree>
    <p:extLst>
      <p:ext uri="{BB962C8B-B14F-4D97-AF65-F5344CB8AC3E}">
        <p14:creationId xmlns:p14="http://schemas.microsoft.com/office/powerpoint/2010/main" val="2924024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F85765-9096-4173-BC14-062B9CE1339D}"/>
              </a:ext>
            </a:extLst>
          </p:cNvPr>
          <p:cNvSpPr>
            <a:spLocks noGrp="1"/>
          </p:cNvSpPr>
          <p:nvPr>
            <p:ph type="title"/>
          </p:nvPr>
        </p:nvSpPr>
        <p:spPr>
          <a:xfrm>
            <a:off x="167645" y="583130"/>
            <a:ext cx="8943635" cy="994172"/>
          </a:xfrm>
        </p:spPr>
        <p:txBody>
          <a:bodyPr>
            <a:normAutofit/>
          </a:bodyPr>
          <a:lstStyle/>
          <a:p>
            <a:r>
              <a:rPr lang="en-US" sz="2400" dirty="0"/>
              <a:t>Questions and Options Considered by the VPP Advisory Group: </a:t>
            </a:r>
            <a:br>
              <a:rPr lang="en-US" sz="2400" dirty="0"/>
            </a:br>
            <a:r>
              <a:rPr lang="en-US" sz="2400" b="1" dirty="0"/>
              <a:t>When would the first Dues Escalation occur under the new process?</a:t>
            </a:r>
          </a:p>
        </p:txBody>
      </p:sp>
      <p:sp>
        <p:nvSpPr>
          <p:cNvPr id="4" name="Content Placeholder 3">
            <a:extLst>
              <a:ext uri="{FF2B5EF4-FFF2-40B4-BE49-F238E27FC236}">
                <a16:creationId xmlns:a16="http://schemas.microsoft.com/office/drawing/2014/main" id="{ADDADD89-2551-435E-B5D0-0D5CE657C4B4}"/>
              </a:ext>
            </a:extLst>
          </p:cNvPr>
          <p:cNvSpPr>
            <a:spLocks noGrp="1"/>
          </p:cNvSpPr>
          <p:nvPr>
            <p:ph idx="1"/>
          </p:nvPr>
        </p:nvSpPr>
        <p:spPr>
          <a:xfrm>
            <a:off x="374812" y="1484704"/>
            <a:ext cx="7886700" cy="3263504"/>
          </a:xfrm>
        </p:spPr>
        <p:txBody>
          <a:bodyPr>
            <a:normAutofit/>
          </a:bodyPr>
          <a:lstStyle/>
          <a:p>
            <a:pPr>
              <a:spcBef>
                <a:spcPts val="900"/>
              </a:spcBef>
            </a:pPr>
            <a:r>
              <a:rPr lang="en-US" sz="1350" b="1" dirty="0"/>
              <a:t>An ANA Dues Escalation has not occurred since 2014 </a:t>
            </a:r>
          </a:p>
          <a:p>
            <a:pPr>
              <a:spcBef>
                <a:spcPts val="900"/>
              </a:spcBef>
            </a:pPr>
            <a:r>
              <a:rPr lang="en-US" sz="1350" b="1" dirty="0"/>
              <a:t>The </a:t>
            </a:r>
            <a:r>
              <a:rPr lang="en-US" sz="1350" b="1" dirty="0">
                <a:solidFill>
                  <a:srgbClr val="FF0000"/>
                </a:solidFill>
              </a:rPr>
              <a:t>updated</a:t>
            </a:r>
            <a:r>
              <a:rPr lang="en-US" sz="1350" b="1" dirty="0"/>
              <a:t> recommendation </a:t>
            </a:r>
            <a:r>
              <a:rPr lang="en-US" sz="1350" b="1" dirty="0">
                <a:solidFill>
                  <a:srgbClr val="FF0000"/>
                </a:solidFill>
              </a:rPr>
              <a:t>(</a:t>
            </a:r>
            <a:r>
              <a:rPr lang="en-US" sz="1400" b="1" dirty="0">
                <a:solidFill>
                  <a:srgbClr val="FF0000"/>
                </a:solidFill>
              </a:rPr>
              <a:t>based on C/SNA feedback received at Leadership Summit and EEC that ANA should defer the next implementation of the Dues Escalator) </a:t>
            </a:r>
            <a:r>
              <a:rPr lang="en-US" sz="1350" b="1" dirty="0"/>
              <a:t>is that the five-year dues escalator cycle should start in 2020, therefore the next dues escalation execution would occur on 1/1/2025 </a:t>
            </a:r>
          </a:p>
          <a:p>
            <a:pPr lvl="1">
              <a:spcBef>
                <a:spcPts val="900"/>
              </a:spcBef>
              <a:buFont typeface="Courier New" panose="02070309020205020404" pitchFamily="49" charset="0"/>
              <a:buChar char="o"/>
            </a:pPr>
            <a:r>
              <a:rPr lang="en-US" sz="1350" b="1" dirty="0">
                <a:solidFill>
                  <a:srgbClr val="FF0000"/>
                </a:solidFill>
              </a:rPr>
              <a:t>The revenue impact to ANA for deferring the implementation of the next Dues Escalation from 2022 to 2025 is estimated to be between $2-3 Million over the three years</a:t>
            </a:r>
          </a:p>
          <a:p>
            <a:pPr lvl="1">
              <a:spcBef>
                <a:spcPts val="900"/>
              </a:spcBef>
              <a:buFont typeface="Courier New" panose="02070309020205020404" pitchFamily="49" charset="0"/>
              <a:buChar char="o"/>
            </a:pPr>
            <a:r>
              <a:rPr lang="en-US" sz="1350" dirty="0"/>
              <a:t>Proposed execution timeline for next dues cycle:</a:t>
            </a:r>
          </a:p>
          <a:p>
            <a:pPr lvl="2">
              <a:spcBef>
                <a:spcPts val="0"/>
              </a:spcBef>
              <a:buFont typeface="Wingdings" panose="05000000000000000000" pitchFamily="2" charset="2"/>
              <a:buChar char="§"/>
            </a:pPr>
            <a:r>
              <a:rPr lang="en-US" sz="1200" dirty="0"/>
              <a:t>Request for Committee Volunteers: July 2023</a:t>
            </a:r>
          </a:p>
          <a:p>
            <a:pPr lvl="2">
              <a:spcBef>
                <a:spcPts val="0"/>
              </a:spcBef>
              <a:buFont typeface="Wingdings" panose="05000000000000000000" pitchFamily="2" charset="2"/>
              <a:buChar char="§"/>
            </a:pPr>
            <a:r>
              <a:rPr lang="en-US" sz="1200" dirty="0"/>
              <a:t>Committee begins evaluation:  September 2023</a:t>
            </a:r>
          </a:p>
          <a:p>
            <a:pPr lvl="2">
              <a:spcBef>
                <a:spcPts val="0"/>
              </a:spcBef>
              <a:buFont typeface="Wingdings" panose="05000000000000000000" pitchFamily="2" charset="2"/>
              <a:buChar char="§"/>
            </a:pPr>
            <a:r>
              <a:rPr lang="en-US" sz="1200" dirty="0"/>
              <a:t>Recommendation delivered to Board: December 2023</a:t>
            </a:r>
          </a:p>
          <a:p>
            <a:pPr lvl="2">
              <a:spcBef>
                <a:spcPts val="0"/>
              </a:spcBef>
              <a:buFont typeface="Wingdings" panose="05000000000000000000" pitchFamily="2" charset="2"/>
              <a:buChar char="§"/>
            </a:pPr>
            <a:r>
              <a:rPr lang="en-US" sz="1200" dirty="0"/>
              <a:t>MA vote (if necessary): June 2024</a:t>
            </a:r>
          </a:p>
          <a:p>
            <a:pPr lvl="2">
              <a:spcBef>
                <a:spcPts val="0"/>
              </a:spcBef>
              <a:buFont typeface="Wingdings" panose="05000000000000000000" pitchFamily="2" charset="2"/>
              <a:buChar char="§"/>
            </a:pPr>
            <a:r>
              <a:rPr lang="en-US" sz="1200" dirty="0"/>
              <a:t>C/SNAs provide ANA with State increase amount for Premier Membership: 9/1/2024</a:t>
            </a:r>
          </a:p>
          <a:p>
            <a:pPr lvl="2">
              <a:spcBef>
                <a:spcPts val="0"/>
              </a:spcBef>
              <a:buFont typeface="Wingdings" panose="05000000000000000000" pitchFamily="2" charset="2"/>
              <a:buChar char="§"/>
            </a:pPr>
            <a:r>
              <a:rPr lang="en-US" sz="1200" dirty="0"/>
              <a:t>Dues Escalator executed: 1/1/2025</a:t>
            </a:r>
          </a:p>
          <a:p>
            <a:pPr lvl="1">
              <a:spcBef>
                <a:spcPts val="900"/>
              </a:spcBef>
              <a:buFont typeface="Courier New" panose="02070309020205020404" pitchFamily="49" charset="0"/>
              <a:buChar char="o"/>
            </a:pPr>
            <a:r>
              <a:rPr lang="en-US" sz="1350" dirty="0"/>
              <a:t>Dues Escalation assumes the Dues Escalation Review Committee/ANA Board/MA do not recommend canceling the dues escalation for this 5-year cycle</a:t>
            </a:r>
          </a:p>
          <a:p>
            <a:pPr lvl="2">
              <a:spcBef>
                <a:spcPts val="0"/>
              </a:spcBef>
              <a:buFont typeface="Wingdings" panose="05000000000000000000" pitchFamily="2" charset="2"/>
              <a:buChar char="§"/>
            </a:pPr>
            <a:endParaRPr lang="en-US" sz="1500" dirty="0"/>
          </a:p>
          <a:p>
            <a:pPr>
              <a:spcBef>
                <a:spcPts val="900"/>
              </a:spcBef>
              <a:buFont typeface="Courier New" panose="02070309020205020404" pitchFamily="49" charset="0"/>
              <a:buChar char="o"/>
            </a:pPr>
            <a:endParaRPr lang="en-US" sz="1350" b="1" dirty="0"/>
          </a:p>
          <a:p>
            <a:pPr>
              <a:spcBef>
                <a:spcPts val="900"/>
              </a:spcBef>
            </a:pPr>
            <a:endParaRPr lang="en-US" sz="1350" dirty="0"/>
          </a:p>
        </p:txBody>
      </p:sp>
    </p:spTree>
    <p:extLst>
      <p:ext uri="{BB962C8B-B14F-4D97-AF65-F5344CB8AC3E}">
        <p14:creationId xmlns:p14="http://schemas.microsoft.com/office/powerpoint/2010/main" val="3218481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F85765-9096-4173-BC14-062B9CE1339D}"/>
              </a:ext>
            </a:extLst>
          </p:cNvPr>
          <p:cNvSpPr>
            <a:spLocks noGrp="1"/>
          </p:cNvSpPr>
          <p:nvPr>
            <p:ph type="title"/>
          </p:nvPr>
        </p:nvSpPr>
        <p:spPr>
          <a:xfrm>
            <a:off x="553586" y="539931"/>
            <a:ext cx="8447909" cy="994172"/>
          </a:xfrm>
        </p:spPr>
        <p:txBody>
          <a:bodyPr>
            <a:normAutofit fontScale="90000"/>
          </a:bodyPr>
          <a:lstStyle/>
          <a:p>
            <a:r>
              <a:rPr lang="en-US" sz="2400" dirty="0"/>
              <a:t>Questions and Options Considered by the VPP Advisory Group:   </a:t>
            </a:r>
            <a:br>
              <a:rPr lang="en-US" sz="2400" dirty="0"/>
            </a:br>
            <a:r>
              <a:rPr lang="en-US" sz="2400" b="1" dirty="0"/>
              <a:t>Why permanently cancel the Dues Escalation for the 2017-2019 cycle?</a:t>
            </a:r>
          </a:p>
        </p:txBody>
      </p:sp>
      <p:sp>
        <p:nvSpPr>
          <p:cNvPr id="4" name="Content Placeholder 3">
            <a:extLst>
              <a:ext uri="{FF2B5EF4-FFF2-40B4-BE49-F238E27FC236}">
                <a16:creationId xmlns:a16="http://schemas.microsoft.com/office/drawing/2014/main" id="{ADDADD89-2551-435E-B5D0-0D5CE657C4B4}"/>
              </a:ext>
            </a:extLst>
          </p:cNvPr>
          <p:cNvSpPr>
            <a:spLocks noGrp="1"/>
          </p:cNvSpPr>
          <p:nvPr>
            <p:ph idx="1"/>
          </p:nvPr>
        </p:nvSpPr>
        <p:spPr>
          <a:xfrm>
            <a:off x="496020" y="1534103"/>
            <a:ext cx="8327346" cy="3263504"/>
          </a:xfrm>
        </p:spPr>
        <p:txBody>
          <a:bodyPr>
            <a:normAutofit/>
          </a:bodyPr>
          <a:lstStyle/>
          <a:p>
            <a:pPr>
              <a:spcBef>
                <a:spcPts val="900"/>
              </a:spcBef>
            </a:pPr>
            <a:r>
              <a:rPr lang="en-US" sz="1500" b="1" dirty="0"/>
              <a:t>By permanently canceling the Dues Escalation for the 2017-2019 period, the Dues Escalator five-year cycle would begin in 2020 and end in 2024</a:t>
            </a:r>
          </a:p>
          <a:p>
            <a:pPr lvl="1">
              <a:spcBef>
                <a:spcPts val="900"/>
              </a:spcBef>
            </a:pPr>
            <a:r>
              <a:rPr lang="en-US" sz="1500" dirty="0"/>
              <a:t>Starting the five-year cycle in 2017 would result in Dues Escalation on 1/1/2022</a:t>
            </a:r>
          </a:p>
          <a:p>
            <a:pPr lvl="1">
              <a:spcBef>
                <a:spcPts val="900"/>
              </a:spcBef>
              <a:buFont typeface="Courier New" panose="02070309020205020404" pitchFamily="49" charset="0"/>
              <a:buChar char="o"/>
            </a:pPr>
            <a:r>
              <a:rPr lang="en-US" sz="1500" dirty="0"/>
              <a:t>Given the launch of value pricing in multiple C/SNAs in 2020, a 2022 dues increase to the $174 pricing was believed to be too soon</a:t>
            </a:r>
          </a:p>
          <a:p>
            <a:pPr lvl="1">
              <a:spcBef>
                <a:spcPts val="900"/>
              </a:spcBef>
              <a:buFont typeface="Courier New" panose="02070309020205020404" pitchFamily="49" charset="0"/>
              <a:buChar char="o"/>
            </a:pPr>
            <a:r>
              <a:rPr lang="en-US" sz="1500" dirty="0"/>
              <a:t>The permanent cancellation of the 2017-2019 Dues Escalation creates a cleaner “break” between the old Dues Escalation process and the revised process</a:t>
            </a:r>
          </a:p>
          <a:p>
            <a:pPr lvl="1">
              <a:spcBef>
                <a:spcPts val="900"/>
              </a:spcBef>
              <a:buFont typeface="Courier New" panose="02070309020205020404" pitchFamily="49" charset="0"/>
              <a:buChar char="o"/>
            </a:pPr>
            <a:r>
              <a:rPr lang="en-US" sz="1500" dirty="0"/>
              <a:t>Language will be added to the revised ANA Dues Policy that clarifies the permanent cancellation of any 2017-2019 Dues Escalation</a:t>
            </a:r>
          </a:p>
          <a:p>
            <a:pPr lvl="2">
              <a:spcBef>
                <a:spcPts val="0"/>
              </a:spcBef>
              <a:buFont typeface="Wingdings" panose="05000000000000000000" pitchFamily="2" charset="2"/>
              <a:buChar char="§"/>
            </a:pPr>
            <a:endParaRPr lang="en-US" sz="1500" dirty="0"/>
          </a:p>
          <a:p>
            <a:pPr>
              <a:spcBef>
                <a:spcPts val="900"/>
              </a:spcBef>
              <a:buFont typeface="Courier New" panose="02070309020205020404" pitchFamily="49" charset="0"/>
              <a:buChar char="o"/>
            </a:pPr>
            <a:endParaRPr lang="en-US" sz="1350" b="1" dirty="0"/>
          </a:p>
          <a:p>
            <a:pPr>
              <a:spcBef>
                <a:spcPts val="900"/>
              </a:spcBef>
            </a:pPr>
            <a:endParaRPr lang="en-US" sz="1350" dirty="0"/>
          </a:p>
        </p:txBody>
      </p:sp>
    </p:spTree>
    <p:extLst>
      <p:ext uri="{BB962C8B-B14F-4D97-AF65-F5344CB8AC3E}">
        <p14:creationId xmlns:p14="http://schemas.microsoft.com/office/powerpoint/2010/main" val="1808489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F85765-9096-4173-BC14-062B9CE1339D}"/>
              </a:ext>
            </a:extLst>
          </p:cNvPr>
          <p:cNvSpPr>
            <a:spLocks noGrp="1"/>
          </p:cNvSpPr>
          <p:nvPr>
            <p:ph type="title"/>
          </p:nvPr>
        </p:nvSpPr>
        <p:spPr>
          <a:xfrm>
            <a:off x="332509" y="552095"/>
            <a:ext cx="8698675" cy="994172"/>
          </a:xfrm>
        </p:spPr>
        <p:txBody>
          <a:bodyPr>
            <a:normAutofit fontScale="90000"/>
          </a:bodyPr>
          <a:lstStyle/>
          <a:p>
            <a:r>
              <a:rPr lang="en-US" sz="2400" dirty="0"/>
              <a:t>Questions and Options Considered by the VPP Advisory Group: </a:t>
            </a:r>
            <a:br>
              <a:rPr lang="en-US" sz="2400" dirty="0"/>
            </a:br>
            <a:r>
              <a:rPr lang="en-US" sz="2400" b="1" dirty="0"/>
              <a:t>How should the Dues Escalation Process operate for Premier Membership?</a:t>
            </a:r>
          </a:p>
        </p:txBody>
      </p:sp>
      <p:sp>
        <p:nvSpPr>
          <p:cNvPr id="4" name="Content Placeholder 3">
            <a:extLst>
              <a:ext uri="{FF2B5EF4-FFF2-40B4-BE49-F238E27FC236}">
                <a16:creationId xmlns:a16="http://schemas.microsoft.com/office/drawing/2014/main" id="{ADDADD89-2551-435E-B5D0-0D5CE657C4B4}"/>
              </a:ext>
            </a:extLst>
          </p:cNvPr>
          <p:cNvSpPr>
            <a:spLocks noGrp="1"/>
          </p:cNvSpPr>
          <p:nvPr>
            <p:ph idx="1"/>
          </p:nvPr>
        </p:nvSpPr>
        <p:spPr>
          <a:xfrm>
            <a:off x="628650" y="1534104"/>
            <a:ext cx="7886700" cy="3263504"/>
          </a:xfrm>
        </p:spPr>
        <p:txBody>
          <a:bodyPr>
            <a:normAutofit lnSpcReduction="10000"/>
          </a:bodyPr>
          <a:lstStyle/>
          <a:p>
            <a:pPr>
              <a:spcBef>
                <a:spcPts val="900"/>
              </a:spcBef>
            </a:pPr>
            <a:r>
              <a:rPr lang="en-US" sz="1400" b="1" dirty="0"/>
              <a:t>Premier Membership pricing has stayed consistent with ANA dues pricing policies</a:t>
            </a:r>
          </a:p>
          <a:p>
            <a:pPr lvl="1">
              <a:spcBef>
                <a:spcPts val="900"/>
              </a:spcBef>
              <a:buFont typeface="Courier New" panose="02070309020205020404" pitchFamily="49" charset="0"/>
              <a:buChar char="o"/>
            </a:pPr>
            <a:r>
              <a:rPr lang="en-US" sz="1400" dirty="0"/>
              <a:t>The ANA pricing is set based on the Dues Assessment Factor (currently $146)</a:t>
            </a:r>
          </a:p>
          <a:p>
            <a:pPr lvl="1">
              <a:spcBef>
                <a:spcPts val="900"/>
              </a:spcBef>
              <a:buFont typeface="Courier New" panose="02070309020205020404" pitchFamily="49" charset="0"/>
              <a:buChar char="o"/>
            </a:pPr>
            <a:r>
              <a:rPr lang="en-US" sz="1400" dirty="0"/>
              <a:t>The C/SNA determines the state dues pricing and therefore sets the total Joint Membership pricing</a:t>
            </a:r>
          </a:p>
          <a:p>
            <a:pPr lvl="1">
              <a:spcBef>
                <a:spcPts val="900"/>
              </a:spcBef>
              <a:buFont typeface="Courier New" panose="02070309020205020404" pitchFamily="49" charset="0"/>
              <a:buChar char="o"/>
            </a:pPr>
            <a:r>
              <a:rPr lang="en-US" sz="1400" dirty="0"/>
              <a:t>The pricing of Premier Membership varies across each C/SNA</a:t>
            </a:r>
          </a:p>
          <a:p>
            <a:pPr>
              <a:spcBef>
                <a:spcPts val="900"/>
              </a:spcBef>
              <a:buFont typeface="Arial" panose="020B0604020202020204" pitchFamily="34" charset="0"/>
              <a:buChar char="•"/>
            </a:pPr>
            <a:r>
              <a:rPr lang="en-US" sz="1400" b="1" dirty="0"/>
              <a:t>The recommendation is that the Premier Membership dues escalation processes should continue to follow ANA history</a:t>
            </a:r>
          </a:p>
          <a:p>
            <a:pPr lvl="1">
              <a:spcBef>
                <a:spcPts val="900"/>
              </a:spcBef>
              <a:buFont typeface="Courier New" panose="02070309020205020404" pitchFamily="49" charset="0"/>
              <a:buChar char="o"/>
            </a:pPr>
            <a:r>
              <a:rPr lang="en-US" sz="1400" dirty="0"/>
              <a:t>The ANA dues increase is applied to the ANA portion only</a:t>
            </a:r>
          </a:p>
          <a:p>
            <a:pPr lvl="1">
              <a:spcBef>
                <a:spcPts val="900"/>
              </a:spcBef>
              <a:buFont typeface="Courier New" panose="02070309020205020404" pitchFamily="49" charset="0"/>
              <a:buChar char="o"/>
            </a:pPr>
            <a:r>
              <a:rPr lang="en-US" sz="1400" dirty="0"/>
              <a:t>Each C/SNA determines their state increase independently and communicates their decision to ANA</a:t>
            </a:r>
          </a:p>
          <a:p>
            <a:pPr lvl="1">
              <a:spcBef>
                <a:spcPts val="900"/>
              </a:spcBef>
              <a:buFont typeface="Courier New" panose="02070309020205020404" pitchFamily="49" charset="0"/>
              <a:buChar char="o"/>
            </a:pPr>
            <a:r>
              <a:rPr lang="en-US" sz="1400" dirty="0"/>
              <a:t>C/SNA continue to have the choice to increase, decrease or maintain their state dues pricing based on what they believe the total pricing of Joint Membership should be in their state </a:t>
            </a:r>
          </a:p>
          <a:p>
            <a:pPr>
              <a:spcBef>
                <a:spcPts val="900"/>
              </a:spcBef>
              <a:buFont typeface="Courier New" panose="02070309020205020404" pitchFamily="49" charset="0"/>
              <a:buChar char="o"/>
            </a:pPr>
            <a:r>
              <a:rPr lang="en-US" sz="1400" b="1" dirty="0"/>
              <a:t>A 5.1% increase in ANA’s $146 portion of the dues equals a $7 dues escalation (to $153)</a:t>
            </a:r>
          </a:p>
          <a:p>
            <a:pPr marL="0" indent="0">
              <a:spcBef>
                <a:spcPts val="900"/>
              </a:spcBef>
              <a:buNone/>
            </a:pPr>
            <a:endParaRPr lang="en-US" sz="1750" dirty="0"/>
          </a:p>
        </p:txBody>
      </p:sp>
    </p:spTree>
    <p:extLst>
      <p:ext uri="{BB962C8B-B14F-4D97-AF65-F5344CB8AC3E}">
        <p14:creationId xmlns:p14="http://schemas.microsoft.com/office/powerpoint/2010/main" val="1988408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F85765-9096-4173-BC14-062B9CE1339D}"/>
              </a:ext>
            </a:extLst>
          </p:cNvPr>
          <p:cNvSpPr>
            <a:spLocks noGrp="1"/>
          </p:cNvSpPr>
          <p:nvPr>
            <p:ph type="title"/>
          </p:nvPr>
        </p:nvSpPr>
        <p:spPr>
          <a:xfrm>
            <a:off x="308758" y="551636"/>
            <a:ext cx="8793678" cy="994172"/>
          </a:xfrm>
        </p:spPr>
        <p:txBody>
          <a:bodyPr>
            <a:normAutofit fontScale="90000"/>
          </a:bodyPr>
          <a:lstStyle/>
          <a:p>
            <a:r>
              <a:rPr lang="en-US" sz="2400" dirty="0"/>
              <a:t>Questions and Options Considered by the VPP Advisory Group: </a:t>
            </a:r>
            <a:br>
              <a:rPr lang="en-US" sz="2400" dirty="0"/>
            </a:br>
            <a:r>
              <a:rPr lang="en-US" sz="2400" b="1" dirty="0"/>
              <a:t>How should the Dues Escalation Process operate for Standard Membership?</a:t>
            </a:r>
          </a:p>
        </p:txBody>
      </p:sp>
      <p:sp>
        <p:nvSpPr>
          <p:cNvPr id="4" name="Content Placeholder 3">
            <a:extLst>
              <a:ext uri="{FF2B5EF4-FFF2-40B4-BE49-F238E27FC236}">
                <a16:creationId xmlns:a16="http://schemas.microsoft.com/office/drawing/2014/main" id="{ADDADD89-2551-435E-B5D0-0D5CE657C4B4}"/>
              </a:ext>
            </a:extLst>
          </p:cNvPr>
          <p:cNvSpPr>
            <a:spLocks noGrp="1"/>
          </p:cNvSpPr>
          <p:nvPr>
            <p:ph idx="1"/>
          </p:nvPr>
        </p:nvSpPr>
        <p:spPr>
          <a:xfrm>
            <a:off x="692790" y="1545808"/>
            <a:ext cx="7886700" cy="3263504"/>
          </a:xfrm>
        </p:spPr>
        <p:txBody>
          <a:bodyPr>
            <a:normAutofit/>
          </a:bodyPr>
          <a:lstStyle/>
          <a:p>
            <a:pPr>
              <a:spcBef>
                <a:spcPts val="900"/>
              </a:spcBef>
            </a:pPr>
            <a:r>
              <a:rPr lang="en-US" sz="1400" b="1" dirty="0"/>
              <a:t>Standard Membership pricing is consistent across all C/SNAs that participate in Value Pricing</a:t>
            </a:r>
          </a:p>
          <a:p>
            <a:pPr>
              <a:spcBef>
                <a:spcPts val="900"/>
              </a:spcBef>
            </a:pPr>
            <a:r>
              <a:rPr lang="en-US" sz="1400" b="1" dirty="0"/>
              <a:t>The dues split is mandated to be 50/50 between ANA and the C/SNAs</a:t>
            </a:r>
          </a:p>
          <a:p>
            <a:pPr>
              <a:spcBef>
                <a:spcPts val="900"/>
              </a:spcBef>
            </a:pPr>
            <a:r>
              <a:rPr lang="en-US" sz="1400" b="1" dirty="0"/>
              <a:t>The new Dues Escalation process must be built around this approach</a:t>
            </a:r>
          </a:p>
          <a:p>
            <a:pPr>
              <a:spcBef>
                <a:spcPts val="900"/>
              </a:spcBef>
              <a:buFont typeface="Arial" panose="020B0604020202020204" pitchFamily="34" charset="0"/>
              <a:buChar char="•"/>
            </a:pPr>
            <a:r>
              <a:rPr lang="en-US" sz="1400" b="1" dirty="0"/>
              <a:t>The Standard Membership recommended Dues Escalation process:</a:t>
            </a:r>
          </a:p>
          <a:p>
            <a:pPr lvl="1">
              <a:spcBef>
                <a:spcPts val="900"/>
              </a:spcBef>
              <a:buFont typeface="Courier New" panose="02070309020205020404" pitchFamily="49" charset="0"/>
              <a:buChar char="o"/>
            </a:pPr>
            <a:r>
              <a:rPr lang="en-US" sz="1400" dirty="0"/>
              <a:t>The ANA dues increase should apply to the full price of Standard Joint Membership</a:t>
            </a:r>
          </a:p>
          <a:p>
            <a:pPr lvl="1">
              <a:spcBef>
                <a:spcPts val="900"/>
              </a:spcBef>
              <a:buFont typeface="Courier New" panose="02070309020205020404" pitchFamily="49" charset="0"/>
              <a:buChar char="o"/>
            </a:pPr>
            <a:r>
              <a:rPr lang="en-US" sz="1400" dirty="0"/>
              <a:t>The total dues should continue to be split 50/50 between ANA and the C/SNAs, therefore each equally shares in the dues increase</a:t>
            </a:r>
          </a:p>
          <a:p>
            <a:pPr>
              <a:spcBef>
                <a:spcPts val="900"/>
              </a:spcBef>
              <a:buFont typeface="Courier New" panose="02070309020205020404" pitchFamily="49" charset="0"/>
              <a:buChar char="o"/>
            </a:pPr>
            <a:r>
              <a:rPr lang="en-US" sz="1400" b="1" dirty="0"/>
              <a:t>A 5.1% increase over current Joint dues of $174 annual equals a $9 dues escalation ($4.50 increase for both ANA and the C/SNA)</a:t>
            </a:r>
          </a:p>
          <a:p>
            <a:pPr lvl="1">
              <a:spcBef>
                <a:spcPts val="900"/>
              </a:spcBef>
              <a:buFont typeface="Courier New" panose="02070309020205020404" pitchFamily="49" charset="0"/>
              <a:buChar char="o"/>
            </a:pPr>
            <a:r>
              <a:rPr lang="en-US" sz="1400" dirty="0"/>
              <a:t>The new dues pricing would be $183 for Standard Membership ($91.50 for both ANA and C/SNA)</a:t>
            </a:r>
          </a:p>
        </p:txBody>
      </p:sp>
    </p:spTree>
    <p:extLst>
      <p:ext uri="{BB962C8B-B14F-4D97-AF65-F5344CB8AC3E}">
        <p14:creationId xmlns:p14="http://schemas.microsoft.com/office/powerpoint/2010/main" val="3617804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F85765-9096-4173-BC14-062B9CE1339D}"/>
              </a:ext>
            </a:extLst>
          </p:cNvPr>
          <p:cNvSpPr>
            <a:spLocks noGrp="1"/>
          </p:cNvSpPr>
          <p:nvPr>
            <p:ph type="title"/>
          </p:nvPr>
        </p:nvSpPr>
        <p:spPr>
          <a:xfrm>
            <a:off x="308758" y="551636"/>
            <a:ext cx="8793678" cy="994172"/>
          </a:xfrm>
        </p:spPr>
        <p:txBody>
          <a:bodyPr>
            <a:normAutofit/>
          </a:bodyPr>
          <a:lstStyle/>
          <a:p>
            <a:r>
              <a:rPr lang="en-US" sz="2400" dirty="0"/>
              <a:t>Questions raised in the first Education Session: </a:t>
            </a:r>
            <a:br>
              <a:rPr lang="en-US" sz="2400" dirty="0"/>
            </a:br>
            <a:r>
              <a:rPr lang="en-US" sz="2400" b="1" dirty="0"/>
              <a:t>How will the Dues Escalation impact Retired Nurses?</a:t>
            </a:r>
          </a:p>
        </p:txBody>
      </p:sp>
      <p:sp>
        <p:nvSpPr>
          <p:cNvPr id="4" name="Content Placeholder 3">
            <a:extLst>
              <a:ext uri="{FF2B5EF4-FFF2-40B4-BE49-F238E27FC236}">
                <a16:creationId xmlns:a16="http://schemas.microsoft.com/office/drawing/2014/main" id="{ADDADD89-2551-435E-B5D0-0D5CE657C4B4}"/>
              </a:ext>
            </a:extLst>
          </p:cNvPr>
          <p:cNvSpPr>
            <a:spLocks noGrp="1"/>
          </p:cNvSpPr>
          <p:nvPr>
            <p:ph idx="1"/>
          </p:nvPr>
        </p:nvSpPr>
        <p:spPr>
          <a:xfrm>
            <a:off x="628650" y="1545808"/>
            <a:ext cx="7886700" cy="3263504"/>
          </a:xfrm>
        </p:spPr>
        <p:txBody>
          <a:bodyPr>
            <a:normAutofit/>
          </a:bodyPr>
          <a:lstStyle/>
          <a:p>
            <a:pPr>
              <a:spcBef>
                <a:spcPts val="900"/>
              </a:spcBef>
            </a:pPr>
            <a:r>
              <a:rPr lang="en-US" sz="1400" b="1" dirty="0"/>
              <a:t>The impact on Retired nurses will always be the same percentage increase that every other member pays – 5.1% increase over 5 years if the Dues Escalation happens for that cycle.</a:t>
            </a:r>
          </a:p>
          <a:p>
            <a:pPr>
              <a:spcBef>
                <a:spcPts val="900"/>
              </a:spcBef>
            </a:pPr>
            <a:r>
              <a:rPr lang="en-US" sz="1400" b="1" dirty="0"/>
              <a:t>For a Nurse that is newly retired, what happens to their dues rate depends on whether the CSNA participates in VPP and what dues type they are paying:</a:t>
            </a:r>
          </a:p>
          <a:p>
            <a:pPr lvl="1">
              <a:spcBef>
                <a:spcPts val="900"/>
              </a:spcBef>
              <a:buFont typeface="Courier New" panose="02070309020205020404" pitchFamily="49" charset="0"/>
              <a:buChar char="o"/>
            </a:pPr>
            <a:r>
              <a:rPr lang="en-US" sz="1400" b="1" dirty="0"/>
              <a:t>If a nurse is in a CSNA that does NOT offer VPP, then they remain eligible to request the discount offered to Retired members (75% off of the full dues price in that state)</a:t>
            </a:r>
          </a:p>
          <a:p>
            <a:pPr lvl="1">
              <a:spcBef>
                <a:spcPts val="900"/>
              </a:spcBef>
              <a:buFont typeface="Courier New" panose="02070309020205020404" pitchFamily="49" charset="0"/>
              <a:buChar char="o"/>
            </a:pPr>
            <a:r>
              <a:rPr lang="en-US" sz="1400" b="1" dirty="0"/>
              <a:t>If a nurse retires and is in a CSNA that DOES offer VPP and is paying Standard Rates ($174):</a:t>
            </a:r>
          </a:p>
          <a:p>
            <a:pPr lvl="2">
              <a:spcBef>
                <a:spcPts val="900"/>
              </a:spcBef>
              <a:buFont typeface="Wingdings" panose="05000000000000000000" pitchFamily="2" charset="2"/>
              <a:buChar char="Ø"/>
            </a:pPr>
            <a:r>
              <a:rPr lang="en-US" sz="1400" dirty="0"/>
              <a:t>They are not eligible for any additional discounts</a:t>
            </a:r>
          </a:p>
          <a:p>
            <a:pPr lvl="1">
              <a:spcBef>
                <a:spcPts val="900"/>
              </a:spcBef>
              <a:buFont typeface="Courier New" panose="02070309020205020404" pitchFamily="49" charset="0"/>
              <a:buChar char="o"/>
            </a:pPr>
            <a:r>
              <a:rPr lang="en-US" sz="1400" b="1" dirty="0"/>
              <a:t>If a nurse retires and is in a CSNS that DOES offer VPP and is Paying Premier Rates:</a:t>
            </a:r>
          </a:p>
          <a:p>
            <a:pPr lvl="2">
              <a:spcBef>
                <a:spcPts val="900"/>
              </a:spcBef>
              <a:buFont typeface="Wingdings" panose="05000000000000000000" pitchFamily="2" charset="2"/>
              <a:buChar char="Ø"/>
            </a:pPr>
            <a:r>
              <a:rPr lang="en-US" sz="1400" dirty="0"/>
              <a:t>They are not eligible for the 75% discount, but can downgrade to Standard Membership and give up Premier Benefits</a:t>
            </a:r>
          </a:p>
        </p:txBody>
      </p:sp>
    </p:spTree>
    <p:extLst>
      <p:ext uri="{BB962C8B-B14F-4D97-AF65-F5344CB8AC3E}">
        <p14:creationId xmlns:p14="http://schemas.microsoft.com/office/powerpoint/2010/main" val="3329765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F85765-9096-4173-BC14-062B9CE1339D}"/>
              </a:ext>
            </a:extLst>
          </p:cNvPr>
          <p:cNvSpPr>
            <a:spLocks noGrp="1"/>
          </p:cNvSpPr>
          <p:nvPr>
            <p:ph type="title"/>
          </p:nvPr>
        </p:nvSpPr>
        <p:spPr>
          <a:xfrm>
            <a:off x="251608" y="837386"/>
            <a:ext cx="8793678" cy="994172"/>
          </a:xfrm>
        </p:spPr>
        <p:txBody>
          <a:bodyPr>
            <a:normAutofit fontScale="90000"/>
          </a:bodyPr>
          <a:lstStyle/>
          <a:p>
            <a:r>
              <a:rPr lang="en-US" sz="2400" b="1" dirty="0"/>
              <a:t>Questions raised in the first Education Session: </a:t>
            </a:r>
            <a:br>
              <a:rPr lang="en-US" sz="2400" dirty="0"/>
            </a:br>
            <a:br>
              <a:rPr lang="en-US" sz="2400" dirty="0"/>
            </a:br>
            <a:r>
              <a:rPr lang="en-US" sz="2400" b="1" dirty="0"/>
              <a:t>What is the Impact on IMD Members?</a:t>
            </a:r>
          </a:p>
        </p:txBody>
      </p:sp>
      <p:sp>
        <p:nvSpPr>
          <p:cNvPr id="4" name="Content Placeholder 3">
            <a:extLst>
              <a:ext uri="{FF2B5EF4-FFF2-40B4-BE49-F238E27FC236}">
                <a16:creationId xmlns:a16="http://schemas.microsoft.com/office/drawing/2014/main" id="{ADDADD89-2551-435E-B5D0-0D5CE657C4B4}"/>
              </a:ext>
            </a:extLst>
          </p:cNvPr>
          <p:cNvSpPr>
            <a:spLocks noGrp="1"/>
          </p:cNvSpPr>
          <p:nvPr>
            <p:ph idx="1"/>
          </p:nvPr>
        </p:nvSpPr>
        <p:spPr>
          <a:xfrm>
            <a:off x="449036" y="2058778"/>
            <a:ext cx="7886700" cy="1598821"/>
          </a:xfrm>
        </p:spPr>
        <p:txBody>
          <a:bodyPr>
            <a:normAutofit/>
          </a:bodyPr>
          <a:lstStyle/>
          <a:p>
            <a:pPr>
              <a:spcBef>
                <a:spcPts val="900"/>
              </a:spcBef>
            </a:pPr>
            <a:r>
              <a:rPr lang="en-US" sz="1600" b="1" dirty="0"/>
              <a:t>The impact on IMD members will always be the same percentage increase that every other member pays – 5.1% increase over 5 years if the Dues Escalation happens for that cycle.</a:t>
            </a:r>
          </a:p>
          <a:p>
            <a:pPr>
              <a:spcBef>
                <a:spcPts val="900"/>
              </a:spcBef>
            </a:pPr>
            <a:r>
              <a:rPr lang="en-US" sz="1600" b="1" dirty="0"/>
              <a:t>For IMD members paying $191 now, a 5.1% increase would take their dues to $201, a $10 increase.</a:t>
            </a:r>
          </a:p>
        </p:txBody>
      </p:sp>
    </p:spTree>
    <p:extLst>
      <p:ext uri="{BB962C8B-B14F-4D97-AF65-F5344CB8AC3E}">
        <p14:creationId xmlns:p14="http://schemas.microsoft.com/office/powerpoint/2010/main" val="1739155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F85765-9096-4173-BC14-062B9CE1339D}"/>
              </a:ext>
            </a:extLst>
          </p:cNvPr>
          <p:cNvSpPr>
            <a:spLocks noGrp="1"/>
          </p:cNvSpPr>
          <p:nvPr>
            <p:ph type="title"/>
          </p:nvPr>
        </p:nvSpPr>
        <p:spPr>
          <a:xfrm>
            <a:off x="0" y="581185"/>
            <a:ext cx="8793678" cy="441507"/>
          </a:xfrm>
        </p:spPr>
        <p:txBody>
          <a:bodyPr>
            <a:normAutofit/>
          </a:bodyPr>
          <a:lstStyle/>
          <a:p>
            <a:r>
              <a:rPr lang="en-US" sz="2400" b="1" dirty="0"/>
              <a:t>What are the Benefits offered for Premier Membership?</a:t>
            </a:r>
          </a:p>
        </p:txBody>
      </p:sp>
      <p:pic>
        <p:nvPicPr>
          <p:cNvPr id="2" name="Picture 1">
            <a:extLst>
              <a:ext uri="{FF2B5EF4-FFF2-40B4-BE49-F238E27FC236}">
                <a16:creationId xmlns:a16="http://schemas.microsoft.com/office/drawing/2014/main" id="{C246CECE-427D-4849-B3A1-996E9A9718A9}"/>
              </a:ext>
            </a:extLst>
          </p:cNvPr>
          <p:cNvPicPr>
            <a:picLocks noChangeAspect="1"/>
          </p:cNvPicPr>
          <p:nvPr/>
        </p:nvPicPr>
        <p:blipFill>
          <a:blip r:embed="rId3"/>
          <a:stretch>
            <a:fillRect/>
          </a:stretch>
        </p:blipFill>
        <p:spPr>
          <a:xfrm>
            <a:off x="783771" y="914205"/>
            <a:ext cx="7798377" cy="1322355"/>
          </a:xfrm>
          <a:prstGeom prst="rect">
            <a:avLst/>
          </a:prstGeom>
        </p:spPr>
      </p:pic>
      <p:pic>
        <p:nvPicPr>
          <p:cNvPr id="5" name="Picture 4">
            <a:extLst>
              <a:ext uri="{FF2B5EF4-FFF2-40B4-BE49-F238E27FC236}">
                <a16:creationId xmlns:a16="http://schemas.microsoft.com/office/drawing/2014/main" id="{8F82B5E3-8C52-46B1-8A25-92CD2A7BBB29}"/>
              </a:ext>
            </a:extLst>
          </p:cNvPr>
          <p:cNvPicPr>
            <a:picLocks noChangeAspect="1"/>
          </p:cNvPicPr>
          <p:nvPr/>
        </p:nvPicPr>
        <p:blipFill>
          <a:blip r:embed="rId4"/>
          <a:stretch>
            <a:fillRect/>
          </a:stretch>
        </p:blipFill>
        <p:spPr>
          <a:xfrm>
            <a:off x="783771" y="2316674"/>
            <a:ext cx="7791326" cy="1317974"/>
          </a:xfrm>
          <a:prstGeom prst="rect">
            <a:avLst/>
          </a:prstGeom>
        </p:spPr>
      </p:pic>
      <p:pic>
        <p:nvPicPr>
          <p:cNvPr id="6" name="Picture 5">
            <a:extLst>
              <a:ext uri="{FF2B5EF4-FFF2-40B4-BE49-F238E27FC236}">
                <a16:creationId xmlns:a16="http://schemas.microsoft.com/office/drawing/2014/main" id="{74D71378-C244-4DF8-AD5B-1D48EBE25904}"/>
              </a:ext>
            </a:extLst>
          </p:cNvPr>
          <p:cNvPicPr>
            <a:picLocks noChangeAspect="1"/>
          </p:cNvPicPr>
          <p:nvPr/>
        </p:nvPicPr>
        <p:blipFill>
          <a:blip r:embed="rId5"/>
          <a:stretch>
            <a:fillRect/>
          </a:stretch>
        </p:blipFill>
        <p:spPr>
          <a:xfrm>
            <a:off x="790822" y="3761580"/>
            <a:ext cx="7791326" cy="1354548"/>
          </a:xfrm>
          <a:prstGeom prst="rect">
            <a:avLst/>
          </a:prstGeom>
        </p:spPr>
      </p:pic>
    </p:spTree>
    <p:extLst>
      <p:ext uri="{BB962C8B-B14F-4D97-AF65-F5344CB8AC3E}">
        <p14:creationId xmlns:p14="http://schemas.microsoft.com/office/powerpoint/2010/main" val="3502930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70CF9-50D9-42C4-B2CA-8330E67EA0C6}"/>
              </a:ext>
            </a:extLst>
          </p:cNvPr>
          <p:cNvSpPr>
            <a:spLocks noGrp="1"/>
          </p:cNvSpPr>
          <p:nvPr>
            <p:ph type="title"/>
          </p:nvPr>
        </p:nvSpPr>
        <p:spPr>
          <a:xfrm>
            <a:off x="628650" y="627528"/>
            <a:ext cx="7886700" cy="672913"/>
          </a:xfrm>
        </p:spPr>
        <p:txBody>
          <a:bodyPr/>
          <a:lstStyle/>
          <a:p>
            <a:r>
              <a:rPr lang="en-US" dirty="0"/>
              <a:t>Next Steps</a:t>
            </a:r>
          </a:p>
        </p:txBody>
      </p:sp>
      <p:sp>
        <p:nvSpPr>
          <p:cNvPr id="3" name="Content Placeholder 2">
            <a:extLst>
              <a:ext uri="{FF2B5EF4-FFF2-40B4-BE49-F238E27FC236}">
                <a16:creationId xmlns:a16="http://schemas.microsoft.com/office/drawing/2014/main" id="{942D89D8-4C8F-434D-85E2-20521DBC7A9E}"/>
              </a:ext>
            </a:extLst>
          </p:cNvPr>
          <p:cNvSpPr>
            <a:spLocks noGrp="1"/>
          </p:cNvSpPr>
          <p:nvPr>
            <p:ph idx="1"/>
          </p:nvPr>
        </p:nvSpPr>
        <p:spPr>
          <a:xfrm>
            <a:off x="506348" y="1300441"/>
            <a:ext cx="8343737" cy="3630788"/>
          </a:xfrm>
        </p:spPr>
        <p:txBody>
          <a:bodyPr>
            <a:normAutofit/>
          </a:bodyPr>
          <a:lstStyle/>
          <a:p>
            <a:r>
              <a:rPr lang="en-US" sz="2000" b="1" dirty="0"/>
              <a:t>After webinar</a:t>
            </a:r>
            <a:r>
              <a:rPr lang="en-US" sz="2000" dirty="0"/>
              <a:t>, each CSNA Staff Leader will receive an education package that includes:</a:t>
            </a:r>
          </a:p>
          <a:p>
            <a:pPr lvl="1">
              <a:buFont typeface="Courier New" panose="02070309020205020404" pitchFamily="49" charset="0"/>
              <a:buChar char="o"/>
            </a:pPr>
            <a:r>
              <a:rPr lang="en-US" sz="1800" dirty="0"/>
              <a:t> A recording of the webinar</a:t>
            </a:r>
          </a:p>
          <a:p>
            <a:pPr lvl="1">
              <a:buFont typeface="Courier New" panose="02070309020205020404" pitchFamily="49" charset="0"/>
              <a:buChar char="o"/>
            </a:pPr>
            <a:r>
              <a:rPr lang="en-US" sz="1800" dirty="0"/>
              <a:t> The webinar PowerPoint</a:t>
            </a:r>
          </a:p>
          <a:p>
            <a:pPr lvl="1">
              <a:buFont typeface="Courier New" panose="02070309020205020404" pitchFamily="49" charset="0"/>
              <a:buChar char="o"/>
            </a:pPr>
            <a:r>
              <a:rPr lang="en-US" sz="1800" dirty="0"/>
              <a:t> An FAQ document</a:t>
            </a:r>
          </a:p>
          <a:p>
            <a:pPr marL="174704" indent="-174704">
              <a:buFont typeface="Arial" panose="020B0604020202020204" pitchFamily="34" charset="0"/>
              <a:buChar char="•"/>
            </a:pPr>
            <a:r>
              <a:rPr lang="en-US" sz="2000" b="1" dirty="0">
                <a:solidFill>
                  <a:schemeClr val="tx1"/>
                </a:solidFill>
              </a:rPr>
              <a:t>June 19</a:t>
            </a:r>
            <a:r>
              <a:rPr lang="en-US" sz="2000" b="1" baseline="30000" dirty="0">
                <a:solidFill>
                  <a:schemeClr val="tx1"/>
                </a:solidFill>
              </a:rPr>
              <a:t>th </a:t>
            </a:r>
            <a:r>
              <a:rPr lang="en-US" sz="2000" dirty="0">
                <a:solidFill>
                  <a:schemeClr val="tx1"/>
                </a:solidFill>
              </a:rPr>
              <a:t>Virtual Membership Assembly </a:t>
            </a:r>
          </a:p>
          <a:p>
            <a:pPr lvl="1">
              <a:buFont typeface="Courier New" panose="02070309020205020404" pitchFamily="49" charset="0"/>
              <a:buChar char="o"/>
            </a:pPr>
            <a:r>
              <a:rPr lang="en-US" sz="1800" dirty="0">
                <a:solidFill>
                  <a:schemeClr val="tx1"/>
                </a:solidFill>
              </a:rPr>
              <a:t> Discussion of the Dues Policy changes related to the Dues Escalator during a meeting hosted by the Professional Policy Committee.  While no amendments can be considered at this discussion due to the standing rules adopted for the Virtual Meeting, clarifying questions and comments from attendees will be heard.  </a:t>
            </a:r>
          </a:p>
          <a:p>
            <a:pPr lvl="1">
              <a:buFont typeface="Courier New" panose="02070309020205020404" pitchFamily="49" charset="0"/>
              <a:buChar char="o"/>
            </a:pPr>
            <a:r>
              <a:rPr lang="en-US" sz="1800" dirty="0">
                <a:solidFill>
                  <a:schemeClr val="tx1"/>
                </a:solidFill>
              </a:rPr>
              <a:t>Vote on Dues Policy Changes after the meeting</a:t>
            </a:r>
          </a:p>
        </p:txBody>
      </p:sp>
    </p:spTree>
    <p:extLst>
      <p:ext uri="{BB962C8B-B14F-4D97-AF65-F5344CB8AC3E}">
        <p14:creationId xmlns:p14="http://schemas.microsoft.com/office/powerpoint/2010/main" val="130966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593204"/>
            <a:ext cx="7886700" cy="720525"/>
          </a:xfrm>
        </p:spPr>
        <p:txBody>
          <a:bodyPr>
            <a:normAutofit/>
          </a:bodyPr>
          <a:lstStyle/>
          <a:p>
            <a:r>
              <a:rPr lang="en-US" sz="2700" dirty="0">
                <a:latin typeface="+mn-lt"/>
              </a:rPr>
              <a:t>Agenda</a:t>
            </a:r>
            <a:endParaRPr lang="en-US" dirty="0">
              <a:latin typeface="+mn-lt"/>
            </a:endParaRPr>
          </a:p>
        </p:txBody>
      </p:sp>
      <p:sp>
        <p:nvSpPr>
          <p:cNvPr id="4" name="Content Placeholder 3"/>
          <p:cNvSpPr>
            <a:spLocks noGrp="1"/>
          </p:cNvSpPr>
          <p:nvPr>
            <p:ph idx="1"/>
          </p:nvPr>
        </p:nvSpPr>
        <p:spPr>
          <a:xfrm>
            <a:off x="493939" y="1324736"/>
            <a:ext cx="8156122" cy="3834069"/>
          </a:xfrm>
        </p:spPr>
        <p:txBody>
          <a:bodyPr>
            <a:normAutofit/>
          </a:bodyPr>
          <a:lstStyle/>
          <a:p>
            <a:pPr>
              <a:spcBef>
                <a:spcPts val="1800"/>
              </a:spcBef>
            </a:pPr>
            <a:r>
              <a:rPr lang="en-US" sz="2400" dirty="0"/>
              <a:t> Why Discuss the Dues Escalator Now?</a:t>
            </a:r>
          </a:p>
          <a:p>
            <a:pPr>
              <a:spcBef>
                <a:spcPts val="1800"/>
              </a:spcBef>
            </a:pPr>
            <a:r>
              <a:rPr lang="en-US" sz="2400" dirty="0"/>
              <a:t> Recommendations for a Revised Dues Escalation Process</a:t>
            </a:r>
          </a:p>
          <a:p>
            <a:pPr marL="285750" indent="-285750">
              <a:spcBef>
                <a:spcPts val="1800"/>
              </a:spcBef>
              <a:tabLst>
                <a:tab pos="285750" algn="l"/>
              </a:tabLst>
            </a:pPr>
            <a:r>
              <a:rPr lang="en-US" sz="2400" dirty="0"/>
              <a:t>What if the revised Dues Escalation process is not approved by the 2020 MA?</a:t>
            </a:r>
          </a:p>
          <a:p>
            <a:pPr marL="285750" indent="-285750">
              <a:spcBef>
                <a:spcPts val="1800"/>
              </a:spcBef>
              <a:tabLst>
                <a:tab pos="285750" algn="l"/>
              </a:tabLst>
            </a:pPr>
            <a:r>
              <a:rPr lang="en-US" sz="2400" dirty="0"/>
              <a:t>Comparisons of the current and revised Dues Escalation Processes and revised wording of the ANA Dues Policy </a:t>
            </a:r>
          </a:p>
          <a:p>
            <a:pPr marL="285750" indent="-285750">
              <a:spcBef>
                <a:spcPts val="1800"/>
              </a:spcBef>
              <a:tabLst>
                <a:tab pos="285750" algn="l"/>
              </a:tabLst>
            </a:pPr>
            <a:r>
              <a:rPr lang="en-US" sz="2400" dirty="0"/>
              <a:t>Questions and Options Considered by the VPP Advisory Group</a:t>
            </a:r>
          </a:p>
          <a:p>
            <a:pPr marL="285750" indent="-285750">
              <a:spcBef>
                <a:spcPts val="1800"/>
              </a:spcBef>
              <a:tabLst>
                <a:tab pos="285750" algn="l"/>
              </a:tabLst>
            </a:pPr>
            <a:endParaRPr lang="en-US" sz="2400" dirty="0"/>
          </a:p>
        </p:txBody>
      </p:sp>
    </p:spTree>
    <p:extLst>
      <p:ext uri="{BB962C8B-B14F-4D97-AF65-F5344CB8AC3E}">
        <p14:creationId xmlns:p14="http://schemas.microsoft.com/office/powerpoint/2010/main" val="507070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048855-E88D-4BB1-9F76-643DB6BB6CDF}"/>
              </a:ext>
            </a:extLst>
          </p:cNvPr>
          <p:cNvSpPr>
            <a:spLocks noGrp="1"/>
          </p:cNvSpPr>
          <p:nvPr>
            <p:ph type="title"/>
          </p:nvPr>
        </p:nvSpPr>
        <p:spPr/>
        <p:txBody>
          <a:bodyPr/>
          <a:lstStyle/>
          <a:p>
            <a:r>
              <a:rPr lang="en-US" sz="6600" dirty="0"/>
              <a:t>Questions?</a:t>
            </a:r>
            <a:endParaRPr lang="en-US" dirty="0"/>
          </a:p>
        </p:txBody>
      </p:sp>
    </p:spTree>
    <p:extLst>
      <p:ext uri="{BB962C8B-B14F-4D97-AF65-F5344CB8AC3E}">
        <p14:creationId xmlns:p14="http://schemas.microsoft.com/office/powerpoint/2010/main" val="2910969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F85765-9096-4173-BC14-062B9CE1339D}"/>
              </a:ext>
            </a:extLst>
          </p:cNvPr>
          <p:cNvSpPr>
            <a:spLocks noGrp="1"/>
          </p:cNvSpPr>
          <p:nvPr>
            <p:ph type="title"/>
          </p:nvPr>
        </p:nvSpPr>
        <p:spPr>
          <a:xfrm>
            <a:off x="724356" y="434355"/>
            <a:ext cx="7886700" cy="994172"/>
          </a:xfrm>
        </p:spPr>
        <p:txBody>
          <a:bodyPr>
            <a:normAutofit/>
          </a:bodyPr>
          <a:lstStyle/>
          <a:p>
            <a:r>
              <a:rPr lang="en-US" sz="2700" dirty="0"/>
              <a:t>Why Discuss the Dues Escalator Now?</a:t>
            </a:r>
          </a:p>
        </p:txBody>
      </p:sp>
      <p:sp>
        <p:nvSpPr>
          <p:cNvPr id="4" name="Content Placeholder 3">
            <a:extLst>
              <a:ext uri="{FF2B5EF4-FFF2-40B4-BE49-F238E27FC236}">
                <a16:creationId xmlns:a16="http://schemas.microsoft.com/office/drawing/2014/main" id="{ADDADD89-2551-435E-B5D0-0D5CE657C4B4}"/>
              </a:ext>
            </a:extLst>
          </p:cNvPr>
          <p:cNvSpPr>
            <a:spLocks noGrp="1"/>
          </p:cNvSpPr>
          <p:nvPr>
            <p:ph idx="1"/>
          </p:nvPr>
        </p:nvSpPr>
        <p:spPr>
          <a:xfrm>
            <a:off x="394048" y="1255657"/>
            <a:ext cx="8217008" cy="3453488"/>
          </a:xfrm>
        </p:spPr>
        <p:txBody>
          <a:bodyPr>
            <a:noAutofit/>
          </a:bodyPr>
          <a:lstStyle/>
          <a:p>
            <a:pPr>
              <a:spcBef>
                <a:spcPts val="900"/>
              </a:spcBef>
            </a:pPr>
            <a:r>
              <a:rPr lang="en-US" sz="1800" b="1" dirty="0"/>
              <a:t>ANA’s Dues Escalation policy ensured revenue keeps up with expenses </a:t>
            </a:r>
          </a:p>
          <a:p>
            <a:pPr lvl="1">
              <a:spcBef>
                <a:spcPts val="900"/>
              </a:spcBef>
              <a:buFont typeface="Courier New" panose="02070309020205020404" pitchFamily="49" charset="0"/>
              <a:buChar char="o"/>
            </a:pPr>
            <a:r>
              <a:rPr lang="en-US" sz="1500" dirty="0"/>
              <a:t>Inflation increases Association operating costs </a:t>
            </a:r>
          </a:p>
          <a:p>
            <a:pPr lvl="1">
              <a:spcBef>
                <a:spcPts val="900"/>
              </a:spcBef>
              <a:buFont typeface="Courier New" panose="02070309020205020404" pitchFamily="49" charset="0"/>
              <a:buChar char="o"/>
            </a:pPr>
            <a:r>
              <a:rPr lang="en-US" sz="1500" dirty="0"/>
              <a:t>Without a periodic dues increases, operation funding will be impacted</a:t>
            </a:r>
          </a:p>
          <a:p>
            <a:pPr>
              <a:spcBef>
                <a:spcPts val="900"/>
              </a:spcBef>
              <a:buFont typeface="Arial" panose="020B0604020202020204" pitchFamily="34" charset="0"/>
              <a:buChar char="•"/>
            </a:pPr>
            <a:r>
              <a:rPr lang="en-US" sz="1800" b="1" dirty="0"/>
              <a:t>Associations need a process to regularly raise dues</a:t>
            </a:r>
          </a:p>
          <a:p>
            <a:pPr lvl="1">
              <a:spcBef>
                <a:spcPts val="900"/>
              </a:spcBef>
              <a:buFont typeface="Courier New" panose="02070309020205020404" pitchFamily="49" charset="0"/>
              <a:buChar char="o"/>
            </a:pPr>
            <a:r>
              <a:rPr lang="en-US" sz="1400" dirty="0"/>
              <a:t>A structured dues escalation process is best practice</a:t>
            </a:r>
          </a:p>
          <a:p>
            <a:pPr lvl="1">
              <a:spcBef>
                <a:spcPts val="900"/>
              </a:spcBef>
              <a:buFont typeface="Courier New" panose="02070309020205020404" pitchFamily="49" charset="0"/>
              <a:buChar char="o"/>
            </a:pPr>
            <a:r>
              <a:rPr lang="en-US" sz="1400" dirty="0"/>
              <a:t>Without such a process, ANA went 12 years without an increase prior to 2001</a:t>
            </a:r>
          </a:p>
          <a:p>
            <a:pPr lvl="1">
              <a:spcBef>
                <a:spcPts val="900"/>
              </a:spcBef>
              <a:buFont typeface="Courier New" panose="02070309020205020404" pitchFamily="49" charset="0"/>
              <a:buChar char="o"/>
            </a:pPr>
            <a:r>
              <a:rPr lang="en-US" sz="1400" dirty="0"/>
              <a:t>The $35 increase taken in 2001 generated negative member feedback</a:t>
            </a:r>
          </a:p>
          <a:p>
            <a:pPr>
              <a:spcBef>
                <a:spcPts val="900"/>
              </a:spcBef>
              <a:buFont typeface="Arial" panose="020B0604020202020204" pitchFamily="34" charset="0"/>
              <a:buChar char="•"/>
            </a:pPr>
            <a:r>
              <a:rPr lang="en-US" sz="1800" b="1" dirty="0"/>
              <a:t>The current Dues Escalator process has no option to “pause” the increase, thus requiring a Membership Assembly vote if an increase is not warranted</a:t>
            </a:r>
          </a:p>
          <a:p>
            <a:pPr lvl="1">
              <a:spcBef>
                <a:spcPts val="900"/>
              </a:spcBef>
              <a:buFont typeface="Courier New" panose="02070309020205020404" pitchFamily="49" charset="0"/>
              <a:buChar char="o"/>
            </a:pPr>
            <a:r>
              <a:rPr lang="en-US" sz="1400" dirty="0"/>
              <a:t>After two MA interruptions of the scheduled increases, the 2019 MA asked for a full process review </a:t>
            </a:r>
          </a:p>
        </p:txBody>
      </p:sp>
    </p:spTree>
    <p:extLst>
      <p:ext uri="{BB962C8B-B14F-4D97-AF65-F5344CB8AC3E}">
        <p14:creationId xmlns:p14="http://schemas.microsoft.com/office/powerpoint/2010/main" val="4068205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F85765-9096-4173-BC14-062B9CE1339D}"/>
              </a:ext>
            </a:extLst>
          </p:cNvPr>
          <p:cNvSpPr>
            <a:spLocks noGrp="1"/>
          </p:cNvSpPr>
          <p:nvPr>
            <p:ph type="title"/>
          </p:nvPr>
        </p:nvSpPr>
        <p:spPr>
          <a:xfrm>
            <a:off x="724356" y="434355"/>
            <a:ext cx="7886700" cy="994172"/>
          </a:xfrm>
        </p:spPr>
        <p:txBody>
          <a:bodyPr>
            <a:normAutofit/>
          </a:bodyPr>
          <a:lstStyle/>
          <a:p>
            <a:r>
              <a:rPr lang="en-US" sz="2700" dirty="0"/>
              <a:t>Why Discuss the Dues Escalator Now?</a:t>
            </a:r>
          </a:p>
        </p:txBody>
      </p:sp>
      <p:sp>
        <p:nvSpPr>
          <p:cNvPr id="4" name="Content Placeholder 3">
            <a:extLst>
              <a:ext uri="{FF2B5EF4-FFF2-40B4-BE49-F238E27FC236}">
                <a16:creationId xmlns:a16="http://schemas.microsoft.com/office/drawing/2014/main" id="{ADDADD89-2551-435E-B5D0-0D5CE657C4B4}"/>
              </a:ext>
            </a:extLst>
          </p:cNvPr>
          <p:cNvSpPr>
            <a:spLocks noGrp="1"/>
          </p:cNvSpPr>
          <p:nvPr>
            <p:ph idx="1"/>
          </p:nvPr>
        </p:nvSpPr>
        <p:spPr>
          <a:xfrm>
            <a:off x="628650" y="1237543"/>
            <a:ext cx="8217008" cy="3571963"/>
          </a:xfrm>
        </p:spPr>
        <p:txBody>
          <a:bodyPr>
            <a:noAutofit/>
          </a:bodyPr>
          <a:lstStyle/>
          <a:p>
            <a:pPr>
              <a:spcBef>
                <a:spcPts val="900"/>
              </a:spcBef>
              <a:spcAft>
                <a:spcPts val="450"/>
              </a:spcAft>
            </a:pPr>
            <a:r>
              <a:rPr lang="en-US" sz="1800" b="1" dirty="0"/>
              <a:t>The 2004 HOD approved an ANA Dues Policy change that included a structured Dues Escalation process</a:t>
            </a:r>
          </a:p>
          <a:p>
            <a:pPr lvl="1">
              <a:spcBef>
                <a:spcPts val="0"/>
              </a:spcBef>
              <a:spcAft>
                <a:spcPts val="450"/>
              </a:spcAft>
              <a:buFont typeface="Courier New" panose="02070309020205020404" pitchFamily="49" charset="0"/>
              <a:buChar char="o"/>
            </a:pPr>
            <a:r>
              <a:rPr lang="en-US" sz="1800" dirty="0"/>
              <a:t>The annual increase was based on CPI-U and capped to be no higher than 2% or lower than 0%</a:t>
            </a:r>
          </a:p>
          <a:p>
            <a:pPr lvl="1">
              <a:spcBef>
                <a:spcPts val="0"/>
              </a:spcBef>
              <a:spcAft>
                <a:spcPts val="450"/>
              </a:spcAft>
              <a:buFont typeface="Courier New" panose="02070309020205020404" pitchFamily="49" charset="0"/>
              <a:buChar char="o"/>
            </a:pPr>
            <a:r>
              <a:rPr lang="en-US" sz="1800" dirty="0"/>
              <a:t>Dues Escalation was executed every three years and rounded to nearest dollar</a:t>
            </a:r>
          </a:p>
          <a:p>
            <a:pPr lvl="1">
              <a:spcBef>
                <a:spcPts val="0"/>
              </a:spcBef>
              <a:spcAft>
                <a:spcPts val="450"/>
              </a:spcAft>
              <a:buFont typeface="Courier New" panose="02070309020205020404" pitchFamily="49" charset="0"/>
              <a:buChar char="o"/>
            </a:pPr>
            <a:r>
              <a:rPr lang="en-US" sz="1800" dirty="0"/>
              <a:t>The first execution of the Dues Escalator policy was 1/1/2005 (for the 3-year period 2002-2004)</a:t>
            </a:r>
          </a:p>
          <a:p>
            <a:pPr lvl="1">
              <a:spcBef>
                <a:spcPts val="0"/>
              </a:spcBef>
              <a:spcAft>
                <a:spcPts val="450"/>
              </a:spcAft>
              <a:buFont typeface="Courier New" panose="02070309020205020404" pitchFamily="49" charset="0"/>
              <a:buChar char="o"/>
            </a:pPr>
            <a:r>
              <a:rPr lang="en-US" sz="1800" dirty="0"/>
              <a:t>Subsequent dues escalations occurred on:</a:t>
            </a:r>
          </a:p>
          <a:p>
            <a:pPr lvl="2">
              <a:spcBef>
                <a:spcPts val="0"/>
              </a:spcBef>
              <a:spcAft>
                <a:spcPts val="450"/>
              </a:spcAft>
              <a:buFont typeface="Wingdings" panose="05000000000000000000" pitchFamily="2" charset="2"/>
              <a:buChar char="§"/>
            </a:pPr>
            <a:r>
              <a:rPr lang="en-US" sz="1600" dirty="0"/>
              <a:t>1/1/2008 (for 2005-2007)</a:t>
            </a:r>
          </a:p>
          <a:p>
            <a:pPr lvl="2">
              <a:spcBef>
                <a:spcPts val="0"/>
              </a:spcBef>
              <a:spcAft>
                <a:spcPts val="450"/>
              </a:spcAft>
              <a:buFont typeface="Wingdings" panose="05000000000000000000" pitchFamily="2" charset="2"/>
              <a:buChar char="§"/>
            </a:pPr>
            <a:r>
              <a:rPr lang="en-US" sz="1600" dirty="0"/>
              <a:t>1/1/2011 (for 2008-2010)</a:t>
            </a:r>
          </a:p>
          <a:p>
            <a:pPr lvl="2">
              <a:spcBef>
                <a:spcPts val="0"/>
              </a:spcBef>
              <a:spcAft>
                <a:spcPts val="450"/>
              </a:spcAft>
              <a:buFont typeface="Wingdings" panose="05000000000000000000" pitchFamily="2" charset="2"/>
              <a:buChar char="§"/>
            </a:pPr>
            <a:r>
              <a:rPr lang="en-US" sz="1600" dirty="0"/>
              <a:t>1/1/2014 (for 2011-2013)</a:t>
            </a:r>
          </a:p>
        </p:txBody>
      </p:sp>
    </p:spTree>
    <p:extLst>
      <p:ext uri="{BB962C8B-B14F-4D97-AF65-F5344CB8AC3E}">
        <p14:creationId xmlns:p14="http://schemas.microsoft.com/office/powerpoint/2010/main" val="2813253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F85765-9096-4173-BC14-062B9CE1339D}"/>
              </a:ext>
            </a:extLst>
          </p:cNvPr>
          <p:cNvSpPr>
            <a:spLocks noGrp="1"/>
          </p:cNvSpPr>
          <p:nvPr>
            <p:ph type="title"/>
          </p:nvPr>
        </p:nvSpPr>
        <p:spPr>
          <a:xfrm>
            <a:off x="570776" y="377236"/>
            <a:ext cx="7886700" cy="994172"/>
          </a:xfrm>
        </p:spPr>
        <p:txBody>
          <a:bodyPr>
            <a:normAutofit/>
          </a:bodyPr>
          <a:lstStyle/>
          <a:p>
            <a:r>
              <a:rPr lang="en-US" sz="2700" dirty="0"/>
              <a:t>Why Discuss the Dues Escalator Now?</a:t>
            </a:r>
          </a:p>
        </p:txBody>
      </p:sp>
      <p:sp>
        <p:nvSpPr>
          <p:cNvPr id="4" name="Content Placeholder 3">
            <a:extLst>
              <a:ext uri="{FF2B5EF4-FFF2-40B4-BE49-F238E27FC236}">
                <a16:creationId xmlns:a16="http://schemas.microsoft.com/office/drawing/2014/main" id="{ADDADD89-2551-435E-B5D0-0D5CE657C4B4}"/>
              </a:ext>
            </a:extLst>
          </p:cNvPr>
          <p:cNvSpPr>
            <a:spLocks noGrp="1"/>
          </p:cNvSpPr>
          <p:nvPr>
            <p:ph idx="1"/>
          </p:nvPr>
        </p:nvSpPr>
        <p:spPr>
          <a:xfrm>
            <a:off x="393619" y="1198925"/>
            <a:ext cx="8356762" cy="3591687"/>
          </a:xfrm>
        </p:spPr>
        <p:txBody>
          <a:bodyPr>
            <a:normAutofit/>
          </a:bodyPr>
          <a:lstStyle/>
          <a:p>
            <a:pPr>
              <a:spcBef>
                <a:spcPts val="1350"/>
              </a:spcBef>
            </a:pPr>
            <a:r>
              <a:rPr lang="en-US" sz="1900" b="1" dirty="0"/>
              <a:t>The scheduled Dues Escalator increases in 2017 and 2020 were stopped </a:t>
            </a:r>
          </a:p>
          <a:p>
            <a:pPr lvl="1">
              <a:spcBef>
                <a:spcPts val="1350"/>
              </a:spcBef>
              <a:buFont typeface="Courier New" panose="02070309020205020404" pitchFamily="49" charset="0"/>
              <a:buChar char="o"/>
            </a:pPr>
            <a:r>
              <a:rPr lang="en-US" sz="1900" dirty="0"/>
              <a:t>The MA prevented a dues increase from impacting VPP learning </a:t>
            </a:r>
          </a:p>
          <a:p>
            <a:pPr lvl="1">
              <a:spcBef>
                <a:spcPts val="1350"/>
              </a:spcBef>
              <a:buFont typeface="Courier New" panose="02070309020205020404" pitchFamily="49" charset="0"/>
              <a:buChar char="o"/>
            </a:pPr>
            <a:r>
              <a:rPr lang="en-US" sz="1900" dirty="0"/>
              <a:t>The 2014-2016 scheduled increase was paused by the 2016 MA and cancelled permanently by the 2019 MA</a:t>
            </a:r>
          </a:p>
          <a:p>
            <a:pPr lvl="1">
              <a:spcBef>
                <a:spcPts val="1350"/>
              </a:spcBef>
              <a:buFont typeface="Courier New" panose="02070309020205020404" pitchFamily="49" charset="0"/>
              <a:buChar char="o"/>
            </a:pPr>
            <a:r>
              <a:rPr lang="en-US" sz="1900" dirty="0"/>
              <a:t>The 2017-2019 scheduled increase was paused by the 2019 MA pending a dues escalation process review</a:t>
            </a:r>
          </a:p>
          <a:p>
            <a:pPr lvl="1">
              <a:spcBef>
                <a:spcPts val="1350"/>
              </a:spcBef>
              <a:buFont typeface="Courier New" panose="02070309020205020404" pitchFamily="49" charset="0"/>
              <a:buChar char="o"/>
            </a:pPr>
            <a:r>
              <a:rPr lang="en-US" sz="1900" dirty="0"/>
              <a:t>If the last two Dues Escalation increases had occurred, the Joint Membership dues price would have increased from $174 to $185 (+$11)</a:t>
            </a:r>
            <a:endParaRPr lang="en-US" sz="1600" dirty="0"/>
          </a:p>
        </p:txBody>
      </p:sp>
    </p:spTree>
    <p:extLst>
      <p:ext uri="{BB962C8B-B14F-4D97-AF65-F5344CB8AC3E}">
        <p14:creationId xmlns:p14="http://schemas.microsoft.com/office/powerpoint/2010/main" val="2637662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F85765-9096-4173-BC14-062B9CE1339D}"/>
              </a:ext>
            </a:extLst>
          </p:cNvPr>
          <p:cNvSpPr>
            <a:spLocks noGrp="1"/>
          </p:cNvSpPr>
          <p:nvPr>
            <p:ph type="title"/>
          </p:nvPr>
        </p:nvSpPr>
        <p:spPr>
          <a:xfrm>
            <a:off x="570776" y="615908"/>
            <a:ext cx="8193213" cy="994172"/>
          </a:xfrm>
        </p:spPr>
        <p:txBody>
          <a:bodyPr>
            <a:normAutofit/>
          </a:bodyPr>
          <a:lstStyle/>
          <a:p>
            <a:pPr>
              <a:spcBef>
                <a:spcPts val="1800"/>
              </a:spcBef>
            </a:pPr>
            <a:r>
              <a:rPr lang="en-US" sz="2700" dirty="0"/>
              <a:t>Recommendations for a Revised Dues Escalation Process</a:t>
            </a:r>
          </a:p>
        </p:txBody>
      </p:sp>
      <p:sp>
        <p:nvSpPr>
          <p:cNvPr id="4" name="Content Placeholder 3">
            <a:extLst>
              <a:ext uri="{FF2B5EF4-FFF2-40B4-BE49-F238E27FC236}">
                <a16:creationId xmlns:a16="http://schemas.microsoft.com/office/drawing/2014/main" id="{ADDADD89-2551-435E-B5D0-0D5CE657C4B4}"/>
              </a:ext>
            </a:extLst>
          </p:cNvPr>
          <p:cNvSpPr>
            <a:spLocks noGrp="1"/>
          </p:cNvSpPr>
          <p:nvPr>
            <p:ph idx="1"/>
          </p:nvPr>
        </p:nvSpPr>
        <p:spPr>
          <a:xfrm>
            <a:off x="380011" y="1438686"/>
            <a:ext cx="8193212" cy="3263504"/>
          </a:xfrm>
        </p:spPr>
        <p:txBody>
          <a:bodyPr>
            <a:normAutofit fontScale="92500"/>
          </a:bodyPr>
          <a:lstStyle/>
          <a:p>
            <a:pPr>
              <a:spcBef>
                <a:spcPts val="1350"/>
              </a:spcBef>
            </a:pPr>
            <a:r>
              <a:rPr lang="en-US" sz="1700" b="1" dirty="0"/>
              <a:t>Which group is making the recommendations:</a:t>
            </a:r>
          </a:p>
          <a:p>
            <a:pPr lvl="1">
              <a:spcBef>
                <a:spcPts val="1350"/>
              </a:spcBef>
            </a:pPr>
            <a:r>
              <a:rPr lang="en-US" sz="1500" dirty="0"/>
              <a:t>The VPP Advisory Group was originally formed to develop recommendations related to Institutionalizing Value Pricing across ANA</a:t>
            </a:r>
          </a:p>
          <a:p>
            <a:pPr lvl="1">
              <a:spcBef>
                <a:spcPts val="1350"/>
              </a:spcBef>
            </a:pPr>
            <a:r>
              <a:rPr lang="en-US" sz="1500" dirty="0"/>
              <a:t>18 C/SNA leaders currently serve on the VPP Advisory Group </a:t>
            </a:r>
          </a:p>
          <a:p>
            <a:pPr lvl="1">
              <a:spcBef>
                <a:spcPts val="1350"/>
              </a:spcBef>
            </a:pPr>
            <a:r>
              <a:rPr lang="en-US" sz="1500" dirty="0"/>
              <a:t>The 2019 MA tasked the VPP Advisory Group with “presenting a recommendation to the Board of Directors for dues escalator process changes, to be considered at the 2021 Membership Assembly”</a:t>
            </a:r>
          </a:p>
          <a:p>
            <a:pPr>
              <a:spcBef>
                <a:spcPts val="1350"/>
              </a:spcBef>
            </a:pPr>
            <a:r>
              <a:rPr lang="en-US" sz="1700" b="1" dirty="0"/>
              <a:t>Recommendation approval process:</a:t>
            </a:r>
          </a:p>
          <a:p>
            <a:pPr lvl="1">
              <a:spcBef>
                <a:spcPts val="1350"/>
              </a:spcBef>
            </a:pPr>
            <a:r>
              <a:rPr lang="en-US" sz="1500" dirty="0"/>
              <a:t>The VPP Advisory Group recommendations were approved by the ANA Board ahead of schedule</a:t>
            </a:r>
          </a:p>
          <a:p>
            <a:pPr lvl="1">
              <a:spcBef>
                <a:spcPts val="1350"/>
              </a:spcBef>
            </a:pPr>
            <a:r>
              <a:rPr lang="en-US" sz="1500" dirty="0"/>
              <a:t>Changes to ANA Dues Policy to revise the Dues Escalator process must be approved by the Membership Assembly</a:t>
            </a:r>
          </a:p>
          <a:p>
            <a:pPr>
              <a:spcBef>
                <a:spcPts val="1350"/>
              </a:spcBef>
            </a:pPr>
            <a:endParaRPr lang="en-US" sz="1800" b="1" dirty="0"/>
          </a:p>
        </p:txBody>
      </p:sp>
    </p:spTree>
    <p:extLst>
      <p:ext uri="{BB962C8B-B14F-4D97-AF65-F5344CB8AC3E}">
        <p14:creationId xmlns:p14="http://schemas.microsoft.com/office/powerpoint/2010/main" val="2658964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F85765-9096-4173-BC14-062B9CE1339D}"/>
              </a:ext>
            </a:extLst>
          </p:cNvPr>
          <p:cNvSpPr>
            <a:spLocks noGrp="1"/>
          </p:cNvSpPr>
          <p:nvPr>
            <p:ph type="title"/>
          </p:nvPr>
        </p:nvSpPr>
        <p:spPr>
          <a:xfrm>
            <a:off x="561790" y="497087"/>
            <a:ext cx="7886700" cy="994172"/>
          </a:xfrm>
        </p:spPr>
        <p:txBody>
          <a:bodyPr>
            <a:normAutofit/>
          </a:bodyPr>
          <a:lstStyle/>
          <a:p>
            <a:r>
              <a:rPr lang="en-US" sz="2400" dirty="0"/>
              <a:t>Questions and Options Considered by the VPP Advisory Group</a:t>
            </a:r>
          </a:p>
        </p:txBody>
      </p:sp>
      <p:sp>
        <p:nvSpPr>
          <p:cNvPr id="4" name="Content Placeholder 3">
            <a:extLst>
              <a:ext uri="{FF2B5EF4-FFF2-40B4-BE49-F238E27FC236}">
                <a16:creationId xmlns:a16="http://schemas.microsoft.com/office/drawing/2014/main" id="{ADDADD89-2551-435E-B5D0-0D5CE657C4B4}"/>
              </a:ext>
            </a:extLst>
          </p:cNvPr>
          <p:cNvSpPr>
            <a:spLocks noGrp="1"/>
          </p:cNvSpPr>
          <p:nvPr>
            <p:ph idx="1"/>
          </p:nvPr>
        </p:nvSpPr>
        <p:spPr>
          <a:xfrm>
            <a:off x="561790" y="1258785"/>
            <a:ext cx="8211820" cy="3633412"/>
          </a:xfrm>
        </p:spPr>
        <p:txBody>
          <a:bodyPr>
            <a:normAutofit fontScale="77500" lnSpcReduction="20000"/>
          </a:bodyPr>
          <a:lstStyle/>
          <a:p>
            <a:pPr>
              <a:spcBef>
                <a:spcPts val="900"/>
              </a:spcBef>
            </a:pPr>
            <a:r>
              <a:rPr lang="en-US" sz="2100" b="1" dirty="0"/>
              <a:t>Should ANA have a structured Dues Escalator process?</a:t>
            </a:r>
          </a:p>
          <a:p>
            <a:pPr>
              <a:spcBef>
                <a:spcPts val="1350"/>
              </a:spcBef>
            </a:pPr>
            <a:r>
              <a:rPr lang="en-US" sz="2100" b="1" dirty="0"/>
              <a:t>Does the current dues escalation policy need to be revised?</a:t>
            </a:r>
          </a:p>
          <a:p>
            <a:pPr>
              <a:spcBef>
                <a:spcPts val="1350"/>
              </a:spcBef>
            </a:pPr>
            <a:r>
              <a:rPr lang="en-US" sz="2100" b="1" dirty="0"/>
              <a:t>Why change the dues increase timing?</a:t>
            </a:r>
          </a:p>
          <a:p>
            <a:pPr>
              <a:spcBef>
                <a:spcPts val="1350"/>
              </a:spcBef>
            </a:pPr>
            <a:r>
              <a:rPr lang="en-US" sz="2100" b="1" dirty="0"/>
              <a:t>Why change the annual escalation amount?</a:t>
            </a:r>
            <a:endParaRPr lang="en-US" sz="1950" dirty="0"/>
          </a:p>
          <a:p>
            <a:pPr>
              <a:spcBef>
                <a:spcPts val="1350"/>
              </a:spcBef>
              <a:buFont typeface="Arial" panose="020B0604020202020204" pitchFamily="34" charset="0"/>
              <a:buChar char="•"/>
            </a:pPr>
            <a:r>
              <a:rPr lang="en-US" sz="2100" b="1" dirty="0"/>
              <a:t>Should the dues escalation process include a strategic review to decide if an increase should be taken for that cycle?</a:t>
            </a:r>
          </a:p>
          <a:p>
            <a:pPr lvl="1">
              <a:spcBef>
                <a:spcPts val="900"/>
              </a:spcBef>
              <a:buFont typeface="Courier New" panose="02070309020205020404" pitchFamily="49" charset="0"/>
              <a:buChar char="o"/>
            </a:pPr>
            <a:r>
              <a:rPr lang="en-US" sz="1950" dirty="0"/>
              <a:t> Who should lead that review?</a:t>
            </a:r>
          </a:p>
          <a:p>
            <a:pPr lvl="1">
              <a:spcBef>
                <a:spcPts val="900"/>
              </a:spcBef>
              <a:buFont typeface="Courier New" panose="02070309020205020404" pitchFamily="49" charset="0"/>
              <a:buChar char="o"/>
            </a:pPr>
            <a:r>
              <a:rPr lang="en-US" sz="1950" dirty="0"/>
              <a:t> </a:t>
            </a:r>
            <a:r>
              <a:rPr lang="en-US" sz="2000" dirty="0"/>
              <a:t>How should this review work</a:t>
            </a:r>
            <a:r>
              <a:rPr lang="en-US" sz="1950" dirty="0"/>
              <a:t>?</a:t>
            </a:r>
          </a:p>
          <a:p>
            <a:pPr>
              <a:spcBef>
                <a:spcPts val="1350"/>
              </a:spcBef>
              <a:buFont typeface="Arial" panose="020B0604020202020204" pitchFamily="34" charset="0"/>
              <a:buChar char="•"/>
            </a:pPr>
            <a:r>
              <a:rPr lang="en-US" sz="2100" b="1" dirty="0"/>
              <a:t>When would the first Dues Escalation occur under the revised process?</a:t>
            </a:r>
          </a:p>
          <a:p>
            <a:pPr lvl="1">
              <a:spcBef>
                <a:spcPts val="1350"/>
              </a:spcBef>
              <a:buFont typeface="Arial" panose="020B0604020202020204" pitchFamily="34" charset="0"/>
              <a:buChar char="•"/>
            </a:pPr>
            <a:r>
              <a:rPr lang="en-US" sz="2000" dirty="0"/>
              <a:t> Why permanently cancel the Dues Escalation for the 2017-2019 cycle?</a:t>
            </a:r>
            <a:endParaRPr lang="en-US" sz="1700" b="1" dirty="0"/>
          </a:p>
          <a:p>
            <a:pPr>
              <a:spcBef>
                <a:spcPts val="1350"/>
              </a:spcBef>
              <a:buFont typeface="Arial" panose="020B0604020202020204" pitchFamily="34" charset="0"/>
              <a:buChar char="•"/>
            </a:pPr>
            <a:r>
              <a:rPr lang="en-US" sz="2000" b="1" dirty="0"/>
              <a:t>How should the Dues Escalation Process operate for Premier Membership?  For Standard Membership?</a:t>
            </a:r>
          </a:p>
        </p:txBody>
      </p:sp>
    </p:spTree>
    <p:extLst>
      <p:ext uri="{BB962C8B-B14F-4D97-AF65-F5344CB8AC3E}">
        <p14:creationId xmlns:p14="http://schemas.microsoft.com/office/powerpoint/2010/main" val="1061804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F85765-9096-4173-BC14-062B9CE1339D}"/>
              </a:ext>
            </a:extLst>
          </p:cNvPr>
          <p:cNvSpPr>
            <a:spLocks noGrp="1"/>
          </p:cNvSpPr>
          <p:nvPr>
            <p:ph type="title"/>
          </p:nvPr>
        </p:nvSpPr>
        <p:spPr>
          <a:xfrm>
            <a:off x="628650" y="366330"/>
            <a:ext cx="8094392" cy="994172"/>
          </a:xfrm>
        </p:spPr>
        <p:txBody>
          <a:bodyPr>
            <a:normAutofit/>
          </a:bodyPr>
          <a:lstStyle/>
          <a:p>
            <a:r>
              <a:rPr lang="en-US" sz="2400" dirty="0"/>
              <a:t>Recommendations for a Revised Dues Escalator Process</a:t>
            </a:r>
          </a:p>
        </p:txBody>
      </p:sp>
      <p:sp>
        <p:nvSpPr>
          <p:cNvPr id="4" name="Content Placeholder 3">
            <a:extLst>
              <a:ext uri="{FF2B5EF4-FFF2-40B4-BE49-F238E27FC236}">
                <a16:creationId xmlns:a16="http://schemas.microsoft.com/office/drawing/2014/main" id="{ADDADD89-2551-435E-B5D0-0D5CE657C4B4}"/>
              </a:ext>
            </a:extLst>
          </p:cNvPr>
          <p:cNvSpPr>
            <a:spLocks noGrp="1"/>
          </p:cNvSpPr>
          <p:nvPr>
            <p:ph idx="1"/>
          </p:nvPr>
        </p:nvSpPr>
        <p:spPr>
          <a:xfrm>
            <a:off x="512903" y="1132666"/>
            <a:ext cx="7886700" cy="3263504"/>
          </a:xfrm>
        </p:spPr>
        <p:txBody>
          <a:bodyPr>
            <a:noAutofit/>
          </a:bodyPr>
          <a:lstStyle/>
          <a:p>
            <a:pPr>
              <a:spcBef>
                <a:spcPts val="900"/>
              </a:spcBef>
            </a:pPr>
            <a:r>
              <a:rPr lang="en-US" sz="1200" b="1" dirty="0"/>
              <a:t>Execute Dues Escalation every five (5) years</a:t>
            </a:r>
          </a:p>
          <a:p>
            <a:pPr>
              <a:spcBef>
                <a:spcPts val="900"/>
              </a:spcBef>
            </a:pPr>
            <a:r>
              <a:rPr lang="en-US" sz="1200" b="1" dirty="0"/>
              <a:t>Change the amount of the annual increase to a flat 1% per year</a:t>
            </a:r>
          </a:p>
          <a:p>
            <a:pPr>
              <a:spcBef>
                <a:spcPts val="900"/>
              </a:spcBef>
            </a:pPr>
            <a:r>
              <a:rPr lang="en-US" sz="1200" b="1" dirty="0"/>
              <a:t>Create a “Dues Escalator Review Committee” to advise the ANA board on whether to take the scheduled increase for that 5-year period</a:t>
            </a:r>
          </a:p>
          <a:p>
            <a:pPr>
              <a:spcBef>
                <a:spcPts val="900"/>
              </a:spcBef>
            </a:pPr>
            <a:r>
              <a:rPr lang="en-US" sz="1200" b="1" dirty="0"/>
              <a:t>Only an ANA Board decision to </a:t>
            </a:r>
            <a:r>
              <a:rPr lang="en-US" sz="1200" b="1" u="sng" dirty="0"/>
              <a:t>forgo</a:t>
            </a:r>
            <a:r>
              <a:rPr lang="en-US" sz="1200" b="1" dirty="0"/>
              <a:t> the scheduled increase would require Membership Assembly approval</a:t>
            </a:r>
          </a:p>
          <a:p>
            <a:pPr>
              <a:spcBef>
                <a:spcPts val="900"/>
              </a:spcBef>
              <a:buFont typeface="Arial" panose="020B0604020202020204" pitchFamily="34" charset="0"/>
              <a:buChar char="•"/>
            </a:pPr>
            <a:r>
              <a:rPr lang="en-US" sz="1200" b="1" dirty="0"/>
              <a:t>The state portion of Joint Membership Dues Escalation is different between Premier and Standard Membership:</a:t>
            </a:r>
          </a:p>
          <a:p>
            <a:pPr lvl="1">
              <a:spcBef>
                <a:spcPts val="450"/>
              </a:spcBef>
              <a:buFont typeface="Courier New" panose="02070309020205020404" pitchFamily="49" charset="0"/>
              <a:buChar char="o"/>
            </a:pPr>
            <a:r>
              <a:rPr lang="en-US" sz="1200" b="1" dirty="0"/>
              <a:t>For Premier Membership: Handle it as has always been done</a:t>
            </a:r>
          </a:p>
          <a:p>
            <a:pPr lvl="2">
              <a:spcBef>
                <a:spcPts val="450"/>
              </a:spcBef>
              <a:buFont typeface="Wingdings" panose="05000000000000000000" pitchFamily="2" charset="2"/>
              <a:buChar char="§"/>
            </a:pPr>
            <a:r>
              <a:rPr lang="en-US" sz="1200" dirty="0"/>
              <a:t>The dues increase applies only to ANA portion of dues ($146 currently)</a:t>
            </a:r>
          </a:p>
          <a:p>
            <a:pPr lvl="2">
              <a:spcBef>
                <a:spcPts val="450"/>
              </a:spcBef>
              <a:buFont typeface="Wingdings" panose="05000000000000000000" pitchFamily="2" charset="2"/>
              <a:buChar char="§"/>
            </a:pPr>
            <a:r>
              <a:rPr lang="en-US" sz="1200" dirty="0"/>
              <a:t>C/SNA’s decide any state dues change and thus set the change in total Joint dues</a:t>
            </a:r>
          </a:p>
          <a:p>
            <a:pPr lvl="1">
              <a:spcBef>
                <a:spcPts val="450"/>
              </a:spcBef>
              <a:buFont typeface="Courier New" panose="02070309020205020404" pitchFamily="49" charset="0"/>
              <a:buChar char="o"/>
            </a:pPr>
            <a:r>
              <a:rPr lang="en-US" sz="1200" b="1" dirty="0"/>
              <a:t>For Standard Membership: CSNA’s portion increases the same as ANA’s portion</a:t>
            </a:r>
          </a:p>
          <a:p>
            <a:pPr lvl="2">
              <a:spcBef>
                <a:spcPts val="450"/>
              </a:spcBef>
              <a:buFont typeface="Wingdings" panose="05000000000000000000" pitchFamily="2" charset="2"/>
              <a:buChar char="§"/>
            </a:pPr>
            <a:r>
              <a:rPr lang="en-US" sz="1200" dirty="0"/>
              <a:t>The dues increase applies to the </a:t>
            </a:r>
            <a:r>
              <a:rPr lang="en-US" sz="1200" u="sng" dirty="0"/>
              <a:t>entire</a:t>
            </a:r>
            <a:r>
              <a:rPr lang="en-US" sz="1200" dirty="0"/>
              <a:t> Joint Membership dues price ($174 currently)</a:t>
            </a:r>
          </a:p>
          <a:p>
            <a:pPr lvl="2">
              <a:spcBef>
                <a:spcPts val="450"/>
              </a:spcBef>
              <a:buFont typeface="Wingdings" panose="05000000000000000000" pitchFamily="2" charset="2"/>
              <a:buChar char="§"/>
            </a:pPr>
            <a:r>
              <a:rPr lang="en-US" sz="1200" dirty="0"/>
              <a:t>ANA and the C/SNAs equally split the dues increase  and thus maintain a 50/50 dues split</a:t>
            </a:r>
          </a:p>
          <a:p>
            <a:pPr>
              <a:spcBef>
                <a:spcPts val="900"/>
              </a:spcBef>
              <a:buFont typeface="Wingdings" panose="05000000000000000000" pitchFamily="2" charset="2"/>
              <a:buChar char="§"/>
            </a:pPr>
            <a:r>
              <a:rPr lang="en-US" sz="1200" b="1" dirty="0"/>
              <a:t>Permanently cancel the dues escalation for 2017-2019 cycle</a:t>
            </a:r>
          </a:p>
          <a:p>
            <a:pPr lvl="1">
              <a:spcBef>
                <a:spcPts val="450"/>
              </a:spcBef>
              <a:buFont typeface="Courier New" panose="02070309020205020404" pitchFamily="49" charset="0"/>
              <a:buChar char="o"/>
            </a:pPr>
            <a:r>
              <a:rPr lang="en-US" sz="1200" b="1" dirty="0"/>
              <a:t>The next dues escalation is scheduled for 1/1/2025 covering the 2020-2024 cycle </a:t>
            </a:r>
          </a:p>
        </p:txBody>
      </p:sp>
    </p:spTree>
    <p:extLst>
      <p:ext uri="{BB962C8B-B14F-4D97-AF65-F5344CB8AC3E}">
        <p14:creationId xmlns:p14="http://schemas.microsoft.com/office/powerpoint/2010/main" val="2776985456"/>
      </p:ext>
    </p:extLst>
  </p:cSld>
  <p:clrMapOvr>
    <a:masterClrMapping/>
  </p:clrMapOvr>
</p:sld>
</file>

<file path=ppt/theme/theme1.xml><?xml version="1.0" encoding="utf-8"?>
<a:theme xmlns:a="http://schemas.openxmlformats.org/drawingml/2006/main" name="COVER 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OVER 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VER 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 PAG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125CF09E28AC848B1DBEB9A4D22D62A" ma:contentTypeVersion="13" ma:contentTypeDescription="Create a new document." ma:contentTypeScope="" ma:versionID="9283b456c5f3bf6c211eae1f390eb803">
  <xsd:schema xmlns:xsd="http://www.w3.org/2001/XMLSchema" xmlns:xs="http://www.w3.org/2001/XMLSchema" xmlns:p="http://schemas.microsoft.com/office/2006/metadata/properties" xmlns:ns3="7b5ffd0e-51e7-4746-90e7-2c369f1d2168" xmlns:ns4="e9d2c744-a9eb-4c87-98fe-fb4d6e72d0c9" targetNamespace="http://schemas.microsoft.com/office/2006/metadata/properties" ma:root="true" ma:fieldsID="7aa15c8b666b5ab9f8fbc36c244aee0b" ns3:_="" ns4:_="">
    <xsd:import namespace="7b5ffd0e-51e7-4746-90e7-2c369f1d2168"/>
    <xsd:import namespace="e9d2c744-a9eb-4c87-98fe-fb4d6e72d0c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5ffd0e-51e7-4746-90e7-2c369f1d21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d2c744-a9eb-4c87-98fe-fb4d6e72d0c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53F83A-AA94-493A-A10A-5BDE484EC23E}">
  <ds:schemaRefs>
    <ds:schemaRef ds:uri="http://schemas.microsoft.com/sharepoint/v3/contenttype/forms"/>
  </ds:schemaRefs>
</ds:datastoreItem>
</file>

<file path=customXml/itemProps2.xml><?xml version="1.0" encoding="utf-8"?>
<ds:datastoreItem xmlns:ds="http://schemas.openxmlformats.org/officeDocument/2006/customXml" ds:itemID="{844412AB-4D8E-4453-9788-3D3BBA678B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5ffd0e-51e7-4746-90e7-2c369f1d2168"/>
    <ds:schemaRef ds:uri="e9d2c744-a9eb-4c87-98fe-fb4d6e72d0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7F9BF0-A0C0-4E06-965C-8B57826E841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2635</TotalTime>
  <Words>8839</Words>
  <Application>Microsoft Office PowerPoint</Application>
  <PresentationFormat>On-screen Show (16:9)</PresentationFormat>
  <Paragraphs>488</Paragraphs>
  <Slides>30</Slides>
  <Notes>30</Notes>
  <HiddenSlides>0</HiddenSlides>
  <MMClips>0</MMClips>
  <ScaleCrop>false</ScaleCrop>
  <HeadingPairs>
    <vt:vector size="8" baseType="variant">
      <vt:variant>
        <vt:lpstr>Fonts Used</vt:lpstr>
      </vt:variant>
      <vt:variant>
        <vt:i4>5</vt:i4>
      </vt:variant>
      <vt:variant>
        <vt:lpstr>Theme</vt:lpstr>
      </vt:variant>
      <vt:variant>
        <vt:i4>5</vt:i4>
      </vt:variant>
      <vt:variant>
        <vt:lpstr>Embedded OLE Servers</vt:lpstr>
      </vt:variant>
      <vt:variant>
        <vt:i4>1</vt:i4>
      </vt:variant>
      <vt:variant>
        <vt:lpstr>Slide Titles</vt:lpstr>
      </vt:variant>
      <vt:variant>
        <vt:i4>30</vt:i4>
      </vt:variant>
    </vt:vector>
  </HeadingPairs>
  <TitlesOfParts>
    <vt:vector size="41" baseType="lpstr">
      <vt:lpstr>Arial</vt:lpstr>
      <vt:lpstr>Calibri</vt:lpstr>
      <vt:lpstr>Calibri Light</vt:lpstr>
      <vt:lpstr>Courier New</vt:lpstr>
      <vt:lpstr>Wingdings</vt:lpstr>
      <vt:lpstr>COVER A</vt:lpstr>
      <vt:lpstr>COVER 2</vt:lpstr>
      <vt:lpstr>2_COVER 2</vt:lpstr>
      <vt:lpstr>1_COVER 2</vt:lpstr>
      <vt:lpstr>CONTENT PAGES</vt:lpstr>
      <vt:lpstr>Worksheet</vt:lpstr>
      <vt:lpstr>Dues Escalator Recommendation  VPP Advisory Group  June 3, 2020 2nd Webinar  </vt:lpstr>
      <vt:lpstr>VPP Advisory Group Members</vt:lpstr>
      <vt:lpstr>Agenda</vt:lpstr>
      <vt:lpstr>Why Discuss the Dues Escalator Now?</vt:lpstr>
      <vt:lpstr>Why Discuss the Dues Escalator Now?</vt:lpstr>
      <vt:lpstr>Why Discuss the Dues Escalator Now?</vt:lpstr>
      <vt:lpstr>Recommendations for a Revised Dues Escalation Process</vt:lpstr>
      <vt:lpstr>Questions and Options Considered by the VPP Advisory Group</vt:lpstr>
      <vt:lpstr>Recommendations for a Revised Dues Escalator Process</vt:lpstr>
      <vt:lpstr>What happens if the revised Dues Escalation Process is not approved by the 2020 MA?</vt:lpstr>
      <vt:lpstr>Comparisons of the Current and Recommended Dues Escalation Processes</vt:lpstr>
      <vt:lpstr>Comparisons of the Current and Recommended Dues Escalation Processes</vt:lpstr>
      <vt:lpstr>What Specific Language Changes will occur to the ANA Dues Policy if these changes are approved?</vt:lpstr>
      <vt:lpstr>What specific Language Changes will occur to the ANA Dues Policy if these changes are approved? (new language in red)</vt:lpstr>
      <vt:lpstr>Questions and Options Considered by the VPP Advisory Group: Should ANA have a structured Dues Escalator process?</vt:lpstr>
      <vt:lpstr>Questions and Options Considered by the VPP Advisory Group: Should the current Dues Escalation process be revised?</vt:lpstr>
      <vt:lpstr>Questions and Options Considered by the VPP Advisory Group: Why Change the Dues Escalation Timing to Every Five Years?</vt:lpstr>
      <vt:lpstr>Questions and Options Considered by the VPP Advisory Group: Why change the annual escalation amount to a flat 1% Increase?</vt:lpstr>
      <vt:lpstr>Questions and Options Considered by the VPP Advisory Group:  Should the Dues Escalation process include a strategic review to decide if an increase should be taken for that cycle?</vt:lpstr>
      <vt:lpstr>Questions and Options Considered by the VPP Advisory Group:  Who should lead that review?</vt:lpstr>
      <vt:lpstr>Questions and Options Considered by the VPP Advisory Group:  How should the Dues Escalation Review Committee Operate?</vt:lpstr>
      <vt:lpstr>Questions and Options Considered by the VPP Advisory Group:  When would the first Dues Escalation occur under the new process?</vt:lpstr>
      <vt:lpstr>Questions and Options Considered by the VPP Advisory Group:    Why permanently cancel the Dues Escalation for the 2017-2019 cycle?</vt:lpstr>
      <vt:lpstr>Questions and Options Considered by the VPP Advisory Group:  How should the Dues Escalation Process operate for Premier Membership?</vt:lpstr>
      <vt:lpstr>Questions and Options Considered by the VPP Advisory Group:  How should the Dues Escalation Process operate for Standard Membership?</vt:lpstr>
      <vt:lpstr>Questions raised in the first Education Session:  How will the Dues Escalation impact Retired Nurses?</vt:lpstr>
      <vt:lpstr>Questions raised in the first Education Session:   What is the Impact on IMD Members?</vt:lpstr>
      <vt:lpstr>What are the Benefits offered for Premier Membership?</vt:lpstr>
      <vt:lpstr>Next Steps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Cregger</dc:creator>
  <cp:lastModifiedBy>Jylla Artis</cp:lastModifiedBy>
  <cp:revision>93</cp:revision>
  <cp:lastPrinted>2020-03-03T19:11:40Z</cp:lastPrinted>
  <dcterms:created xsi:type="dcterms:W3CDTF">2017-04-03T17:49:22Z</dcterms:created>
  <dcterms:modified xsi:type="dcterms:W3CDTF">2020-06-17T23:40:03Z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0x0101004125CF09E28AC848B1DBEB9A4D22D62A</vt:lpwstr>
  </property>
</Properties>
</file>